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Muli"/>
      <p:regular r:id="rId24"/>
      <p:bold r:id="rId25"/>
      <p:italic r:id="rId26"/>
      <p:boldItalic r:id="rId27"/>
    </p:embeddedFont>
    <p:embeddedFont>
      <p:font typeface="Arial Black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uli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uli-italic.fntdata"/><Relationship Id="rId25" Type="http://schemas.openxmlformats.org/officeDocument/2006/relationships/font" Target="fonts/Muli-bold.fntdata"/><Relationship Id="rId28" Type="http://schemas.openxmlformats.org/officeDocument/2006/relationships/font" Target="fonts/ArialBlack-regular.fntdata"/><Relationship Id="rId27" Type="http://schemas.openxmlformats.org/officeDocument/2006/relationships/font" Target="fonts/Muli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Shape 4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hape 6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Shape 6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https://pixabay.com/en/new-york-city-tribute-in-lights-sky-78181/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Shape 6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Shape 7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Shape 2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Shape 4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noFill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body 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370475" y="1348400"/>
            <a:ext cx="38913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94" name="Shape 9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95" name="Shape 95"/>
          <p:cNvGrpSpPr/>
          <p:nvPr/>
        </p:nvGrpSpPr>
        <p:grpSpPr>
          <a:xfrm rot="-5400000">
            <a:off x="-47650" y="696877"/>
            <a:ext cx="649714" cy="69000"/>
            <a:chOff x="684762" y="3506750"/>
            <a:chExt cx="3536825" cy="69000"/>
          </a:xfrm>
        </p:grpSpPr>
        <p:sp>
          <p:nvSpPr>
            <p:cNvPr id="96" name="Shape 96"/>
            <p:cNvSpPr/>
            <p:nvPr/>
          </p:nvSpPr>
          <p:spPr>
            <a:xfrm>
              <a:off x="1515449" y="3506750"/>
              <a:ext cx="1003799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684762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3438287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2519143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Shape 100"/>
          <p:cNvSpPr txBox="1"/>
          <p:nvPr>
            <p:ph idx="2" type="subTitle"/>
          </p:nvPr>
        </p:nvSpPr>
        <p:spPr>
          <a:xfrm>
            <a:off x="370482" y="941525"/>
            <a:ext cx="8460000" cy="393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01" name="Shape 101"/>
          <p:cNvSpPr txBox="1"/>
          <p:nvPr>
            <p:ph idx="3" type="body"/>
          </p:nvPr>
        </p:nvSpPr>
        <p:spPr>
          <a:xfrm>
            <a:off x="4581150" y="1348400"/>
            <a:ext cx="38913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05" name="Shape 10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113" name="Shape 1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20" name="Shape 12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121" name="Shape 1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25" name="Shape 1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4" name="Shape 134"/>
          <p:cNvSpPr/>
          <p:nvPr/>
        </p:nvSpPr>
        <p:spPr>
          <a:xfrm rot="8689208">
            <a:off x="3770213" y="396706"/>
            <a:ext cx="3328327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/>
        </p:nvSpPr>
        <p:spPr>
          <a:xfrm rot="8689207">
            <a:off x="2896399" y="820595"/>
            <a:ext cx="6221346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/>
          <p:nvPr/>
        </p:nvSpPr>
        <p:spPr>
          <a:xfrm rot="8689207">
            <a:off x="4439449" y="582395"/>
            <a:ext cx="6221346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7" name="Shape 137"/>
          <p:cNvSpPr/>
          <p:nvPr/>
        </p:nvSpPr>
        <p:spPr>
          <a:xfrm rot="8689207">
            <a:off x="4039399" y="1740020"/>
            <a:ext cx="6221346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8" name="Shape 138"/>
          <p:cNvSpPr/>
          <p:nvPr/>
        </p:nvSpPr>
        <p:spPr>
          <a:xfrm rot="8689207">
            <a:off x="5296699" y="1725395"/>
            <a:ext cx="6221346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9" name="Shape 139"/>
          <p:cNvSpPr/>
          <p:nvPr/>
        </p:nvSpPr>
        <p:spPr>
          <a:xfrm rot="8689208">
            <a:off x="7370663" y="2168356"/>
            <a:ext cx="3328327" cy="571147"/>
          </a:xfrm>
          <a:prstGeom prst="parallelogram">
            <a:avLst>
              <a:gd fmla="val 70213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/>
        </p:nvSpPr>
        <p:spPr>
          <a:xfrm flipH="1" rot="8778896">
            <a:off x="3036818" y="524026"/>
            <a:ext cx="4759410" cy="68144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 flipH="1" rot="8778896">
            <a:off x="2580368" y="-790423"/>
            <a:ext cx="4759410" cy="68144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/>
          <p:nvPr/>
        </p:nvSpPr>
        <p:spPr>
          <a:xfrm flipH="1" rot="8778896">
            <a:off x="5075168" y="1749501"/>
            <a:ext cx="4759410" cy="68144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3" name="Shape 143"/>
          <p:cNvSpPr/>
          <p:nvPr/>
        </p:nvSpPr>
        <p:spPr>
          <a:xfrm flipH="1" rot="8778896">
            <a:off x="5608568" y="2981476"/>
            <a:ext cx="4759410" cy="68144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>
            <p:ph type="title"/>
          </p:nvPr>
        </p:nvSpPr>
        <p:spPr>
          <a:xfrm>
            <a:off x="254132" y="3471700"/>
            <a:ext cx="84600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grpSp>
        <p:nvGrpSpPr>
          <p:cNvPr id="145" name="Shape 145"/>
          <p:cNvGrpSpPr/>
          <p:nvPr/>
        </p:nvGrpSpPr>
        <p:grpSpPr>
          <a:xfrm rot="-5400000">
            <a:off x="-164000" y="3723552"/>
            <a:ext cx="649714" cy="69000"/>
            <a:chOff x="684762" y="3506750"/>
            <a:chExt cx="3536825" cy="69000"/>
          </a:xfrm>
        </p:grpSpPr>
        <p:sp>
          <p:nvSpPr>
            <p:cNvPr id="146" name="Shape 146"/>
            <p:cNvSpPr/>
            <p:nvPr/>
          </p:nvSpPr>
          <p:spPr>
            <a:xfrm>
              <a:off x="1515449" y="3506750"/>
              <a:ext cx="1003799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684762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3438287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2519143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Shape 150"/>
          <p:cNvSpPr txBox="1"/>
          <p:nvPr>
            <p:ph idx="1" type="subTitle"/>
          </p:nvPr>
        </p:nvSpPr>
        <p:spPr>
          <a:xfrm>
            <a:off x="254132" y="3968200"/>
            <a:ext cx="8460000" cy="393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/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">
    <p:bg>
      <p:bgPr>
        <a:noFill/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/>
          <p:nvPr/>
        </p:nvSpPr>
        <p:spPr>
          <a:xfrm flipH="1" rot="10800000">
            <a:off x="1404025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" name="Shape 17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87C5AE">
              <a:alpha val="888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87C5AE">
              <a:alpha val="888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fmla="val 50126" name="adj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 txBox="1"/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r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subTitle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r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>
                <a:solidFill>
                  <a:srgbClr val="87C5AE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2" type="subTitle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Icon Descriptions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3" name="Shape 153"/>
          <p:cNvSpPr txBox="1"/>
          <p:nvPr>
            <p:ph type="title"/>
          </p:nvPr>
        </p:nvSpPr>
        <p:spPr>
          <a:xfrm>
            <a:off x="391150" y="264025"/>
            <a:ext cx="4058100" cy="107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547600" y="1388425"/>
            <a:ext cx="3598500" cy="3668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Sides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57" name="Shape 157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 txBox="1"/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Sides 3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1" name="Shape 161"/>
          <p:cNvSpPr/>
          <p:nvPr/>
        </p:nvSpPr>
        <p:spPr>
          <a:xfrm>
            <a:off x="0" y="0"/>
            <a:ext cx="3778500" cy="5143500"/>
          </a:xfrm>
          <a:prstGeom prst="rect">
            <a:avLst/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Shape 162"/>
          <p:cNvSpPr txBox="1"/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48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 sz="48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 sz="48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 sz="48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 sz="48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 sz="48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 sz="48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63" name="Shape 163"/>
          <p:cNvSpPr txBox="1"/>
          <p:nvPr>
            <p:ph idx="1" type="subTitle"/>
          </p:nvPr>
        </p:nvSpPr>
        <p:spPr>
          <a:xfrm>
            <a:off x="533325" y="3001125"/>
            <a:ext cx="3082500" cy="723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Sides 2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66" name="Shape 166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>
            <p:ph idx="1" type="subTitle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None/>
              <a:defRPr>
                <a:solidFill>
                  <a:srgbClr val="5E85B9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68" name="Shape 168"/>
          <p:cNvSpPr txBox="1"/>
          <p:nvPr>
            <p:ph idx="2" type="subTitle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wo Sides 1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1" name="Shape 171"/>
          <p:cNvSpPr/>
          <p:nvPr/>
        </p:nvSpPr>
        <p:spPr>
          <a:xfrm>
            <a:off x="4537225" y="0"/>
            <a:ext cx="4606800" cy="5143500"/>
          </a:xfrm>
          <a:prstGeom prst="rect">
            <a:avLst/>
          </a:prstGeom>
          <a:solidFill>
            <a:srgbClr val="79B29D">
              <a:alpha val="888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idx="1" type="subTitle"/>
          </p:nvPr>
        </p:nvSpPr>
        <p:spPr>
          <a:xfrm>
            <a:off x="752950" y="3500700"/>
            <a:ext cx="3109500" cy="1162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None/>
              <a:defRPr>
                <a:solidFill>
                  <a:srgbClr val="79B29D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/>
        </p:txBody>
      </p:sp>
      <p:sp>
        <p:nvSpPr>
          <p:cNvPr id="173" name="Shape 173"/>
          <p:cNvSpPr txBox="1"/>
          <p:nvPr>
            <p:ph idx="2" type="subTitle"/>
          </p:nvPr>
        </p:nvSpPr>
        <p:spPr>
          <a:xfrm>
            <a:off x="5285875" y="3500700"/>
            <a:ext cx="3109500" cy="1162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1">
    <p:bg>
      <p:bgPr>
        <a:noFill/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 rot="10800000">
            <a:off x="1404025" y="25489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/>
          <p:nvPr/>
        </p:nvSpPr>
        <p:spPr>
          <a:xfrm flipH="1" rot="10800000">
            <a:off x="1404025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9" name="Shape 29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-5850" y="3529375"/>
            <a:ext cx="9155700" cy="1352100"/>
          </a:xfrm>
          <a:prstGeom prst="rect">
            <a:avLst/>
          </a:prstGeom>
          <a:solidFill>
            <a:srgbClr val="38444A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/>
          <p:nvPr/>
        </p:nvSpPr>
        <p:spPr>
          <a:xfrm flipH="1">
            <a:off x="0" y="25489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 rot="5400000">
            <a:off x="-1450150" y="1671525"/>
            <a:ext cx="4647600" cy="1747200"/>
          </a:xfrm>
          <a:prstGeom prst="triangle">
            <a:avLst>
              <a:gd fmla="val 50126" name="adj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" type="subTitle"/>
          </p:nvPr>
        </p:nvSpPr>
        <p:spPr>
          <a:xfrm>
            <a:off x="4713325" y="2121950"/>
            <a:ext cx="4243800" cy="393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subTitle"/>
          </p:nvPr>
        </p:nvSpPr>
        <p:spPr>
          <a:xfrm>
            <a:off x="6444050" y="2503300"/>
            <a:ext cx="2513100" cy="410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 1 1 1">
    <p:bg>
      <p:bgPr>
        <a:noFill/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 flipH="1" rot="10800000">
            <a:off x="1404025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0" name="Shape 40"/>
          <p:cNvSpPr/>
          <p:nvPr/>
        </p:nvSpPr>
        <p:spPr>
          <a:xfrm>
            <a:off x="-5850" y="232975"/>
            <a:ext cx="9155700" cy="3296400"/>
          </a:xfrm>
          <a:prstGeom prst="rect">
            <a:avLst/>
          </a:prstGeom>
          <a:solidFill>
            <a:srgbClr val="4C5C6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0" y="46600"/>
            <a:ext cx="3121800" cy="2502300"/>
          </a:xfrm>
          <a:prstGeom prst="parallelogram">
            <a:avLst>
              <a:gd fmla="val 55860" name="adj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" name="Shape 42"/>
          <p:cNvSpPr txBox="1"/>
          <p:nvPr>
            <p:ph type="title"/>
          </p:nvPr>
        </p:nvSpPr>
        <p:spPr>
          <a:xfrm>
            <a:off x="2608825" y="753700"/>
            <a:ext cx="6424500" cy="80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4789525" y="1359950"/>
            <a:ext cx="4243800" cy="393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9FC5E8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subTitle"/>
          </p:nvPr>
        </p:nvSpPr>
        <p:spPr>
          <a:xfrm>
            <a:off x="6520250" y="1741300"/>
            <a:ext cx="2513100" cy="410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 algn="r">
              <a:spcBef>
                <a:spcPts val="0"/>
              </a:spcBef>
              <a:buNone/>
              <a:defRPr sz="1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5" name="Shape 45"/>
          <p:cNvSpPr/>
          <p:nvPr/>
        </p:nvSpPr>
        <p:spPr>
          <a:xfrm flipH="1">
            <a:off x="0" y="2548900"/>
            <a:ext cx="3121800" cy="1443900"/>
          </a:xfrm>
          <a:prstGeom prst="parallelogram">
            <a:avLst>
              <a:gd fmla="val 96329" name="adj"/>
            </a:avLst>
          </a:prstGeom>
          <a:solidFill>
            <a:srgbClr val="5E85B9">
              <a:alpha val="911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Shape 46"/>
          <p:cNvSpPr/>
          <p:nvPr/>
        </p:nvSpPr>
        <p:spPr>
          <a:xfrm rot="5400000">
            <a:off x="-790900" y="1012275"/>
            <a:ext cx="3329100" cy="1747200"/>
          </a:xfrm>
          <a:prstGeom prst="triangle">
            <a:avLst>
              <a:gd fmla="val 69864" name="adj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header 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85C4AC">
              <a:alpha val="888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689986">
              <a:alpha val="888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74AB96">
              <a:alpha val="888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4727500" y="0"/>
            <a:ext cx="2391600" cy="5143500"/>
          </a:xfrm>
          <a:prstGeom prst="rect">
            <a:avLst/>
          </a:prstGeom>
          <a:solidFill>
            <a:srgbClr val="7CB8A1">
              <a:alpha val="8885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/>
        </p:nvSpPr>
        <p:spPr>
          <a:xfrm rot="5400000">
            <a:off x="2035125" y="-107149"/>
            <a:ext cx="2393100" cy="6463199"/>
          </a:xfrm>
          <a:prstGeom prst="rect">
            <a:avLst/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Shape 56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fmla="val 50126" name="adj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header 1 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/>
        </p:nvSpPr>
        <p:spPr>
          <a:xfrm>
            <a:off x="2147700" y="0"/>
            <a:ext cx="2595000" cy="5143500"/>
          </a:xfrm>
          <a:prstGeom prst="rect">
            <a:avLst/>
          </a:prstGeom>
          <a:solidFill>
            <a:srgbClr val="5477A7">
              <a:alpha val="803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0" y="0"/>
            <a:ext cx="2147700" cy="5143500"/>
          </a:xfrm>
          <a:prstGeom prst="rect">
            <a:avLst/>
          </a:prstGeom>
          <a:solidFill>
            <a:srgbClr val="4E6E9A">
              <a:alpha val="803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7119100" y="0"/>
            <a:ext cx="2025000" cy="5143500"/>
          </a:xfrm>
          <a:prstGeom prst="rect">
            <a:avLst/>
          </a:prstGeom>
          <a:solidFill>
            <a:srgbClr val="648DC6">
              <a:alpha val="803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4742700" y="0"/>
            <a:ext cx="2376300" cy="5143500"/>
          </a:xfrm>
          <a:prstGeom prst="rect">
            <a:avLst/>
          </a:prstGeom>
          <a:solidFill>
            <a:srgbClr val="5A7FB3">
              <a:alpha val="803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/>
        </p:nvSpPr>
        <p:spPr>
          <a:xfrm rot="5400000">
            <a:off x="2035125" y="-107149"/>
            <a:ext cx="2393100" cy="6463199"/>
          </a:xfrm>
          <a:prstGeom prst="rect">
            <a:avLst/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type="title"/>
          </p:nvPr>
        </p:nvSpPr>
        <p:spPr>
          <a:xfrm>
            <a:off x="539025" y="2499500"/>
            <a:ext cx="50679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68" name="Shape 68"/>
          <p:cNvSpPr txBox="1"/>
          <p:nvPr>
            <p:ph idx="1" type="subTitle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9" name="Shape 69"/>
          <p:cNvSpPr/>
          <p:nvPr/>
        </p:nvSpPr>
        <p:spPr>
          <a:xfrm rot="5400000">
            <a:off x="5612775" y="2783050"/>
            <a:ext cx="2383800" cy="682800"/>
          </a:xfrm>
          <a:prstGeom prst="triangle">
            <a:avLst>
              <a:gd fmla="val 50126" name="adj"/>
            </a:avLst>
          </a:prstGeom>
          <a:solidFill>
            <a:srgbClr val="38444A">
              <a:alpha val="5962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header 1 1 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 rot="5400000">
            <a:off x="2005200" y="-1993650"/>
            <a:ext cx="5133600" cy="9130800"/>
          </a:xfrm>
          <a:prstGeom prst="rect">
            <a:avLst/>
          </a:prstGeom>
          <a:solidFill>
            <a:srgbClr val="38444A">
              <a:alpha val="4308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539025" y="2347100"/>
            <a:ext cx="50679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4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</a:p>
        </p:txBody>
      </p:sp>
      <p:sp>
        <p:nvSpPr>
          <p:cNvPr id="74" name="Shape 74"/>
          <p:cNvSpPr txBox="1"/>
          <p:nvPr>
            <p:ph idx="1" type="subTitle"/>
          </p:nvPr>
        </p:nvSpPr>
        <p:spPr>
          <a:xfrm>
            <a:off x="539025" y="3575750"/>
            <a:ext cx="3828300" cy="42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75" name="Shape 75"/>
          <p:cNvGrpSpPr/>
          <p:nvPr/>
        </p:nvGrpSpPr>
        <p:grpSpPr>
          <a:xfrm>
            <a:off x="684762" y="3506750"/>
            <a:ext cx="3536825" cy="69000"/>
            <a:chOff x="684762" y="3506750"/>
            <a:chExt cx="3536825" cy="69000"/>
          </a:xfrm>
        </p:grpSpPr>
        <p:sp>
          <p:nvSpPr>
            <p:cNvPr id="76" name="Shape 76"/>
            <p:cNvSpPr/>
            <p:nvPr/>
          </p:nvSpPr>
          <p:spPr>
            <a:xfrm>
              <a:off x="1515449" y="3506750"/>
              <a:ext cx="1003799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684762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3438287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>
              <a:off x="2519143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Shape 80"/>
          <p:cNvSpPr txBox="1"/>
          <p:nvPr>
            <p:ph idx="2" type="subTitle"/>
          </p:nvPr>
        </p:nvSpPr>
        <p:spPr>
          <a:xfrm>
            <a:off x="656400" y="1685100"/>
            <a:ext cx="5182800" cy="344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None/>
              <a:defRPr sz="1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Clr>
                <a:srgbClr val="4E6F9B"/>
              </a:buClr>
              <a:buFont typeface="Muli"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370475" y="1348400"/>
            <a:ext cx="84600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1pPr>
            <a:lvl2pPr lvl="1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2pPr>
            <a:lvl3pPr lvl="2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3pPr>
            <a:lvl4pPr lvl="3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4pPr>
            <a:lvl5pPr lvl="4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5pPr>
            <a:lvl6pPr lvl="5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6pPr>
            <a:lvl7pPr lvl="6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7pPr>
            <a:lvl8pPr lvl="7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8pPr>
            <a:lvl9pPr lvl="8">
              <a:spcBef>
                <a:spcPts val="0"/>
              </a:spcBef>
              <a:buFont typeface="Muli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85" name="Shape 85"/>
          <p:cNvGrpSpPr/>
          <p:nvPr/>
        </p:nvGrpSpPr>
        <p:grpSpPr>
          <a:xfrm rot="-5400000">
            <a:off x="-47650" y="696877"/>
            <a:ext cx="649714" cy="69000"/>
            <a:chOff x="684762" y="3506750"/>
            <a:chExt cx="3536825" cy="69000"/>
          </a:xfrm>
        </p:grpSpPr>
        <p:sp>
          <p:nvSpPr>
            <p:cNvPr id="86" name="Shape 86"/>
            <p:cNvSpPr/>
            <p:nvPr/>
          </p:nvSpPr>
          <p:spPr>
            <a:xfrm>
              <a:off x="1515449" y="3506750"/>
              <a:ext cx="1003799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684762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3438287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2519143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Shape 90"/>
          <p:cNvSpPr txBox="1"/>
          <p:nvPr>
            <p:ph idx="2" type="subTitle"/>
          </p:nvPr>
        </p:nvSpPr>
        <p:spPr>
          <a:xfrm>
            <a:off x="370482" y="941525"/>
            <a:ext cx="8460000" cy="393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7.png"/><Relationship Id="rId4" Type="http://schemas.openxmlformats.org/officeDocument/2006/relationships/image" Target="../media/image17.png"/><Relationship Id="rId5" Type="http://schemas.openxmlformats.org/officeDocument/2006/relationships/image" Target="../media/image08.png"/><Relationship Id="rId6" Type="http://schemas.openxmlformats.org/officeDocument/2006/relationships/image" Target="../media/image0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jpg"/><Relationship Id="rId4" Type="http://schemas.openxmlformats.org/officeDocument/2006/relationships/image" Target="../media/image2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jpg"/><Relationship Id="rId4" Type="http://schemas.openxmlformats.org/officeDocument/2006/relationships/image" Target="../media/image02.jpg"/><Relationship Id="rId5" Type="http://schemas.openxmlformats.org/officeDocument/2006/relationships/image" Target="../media/image25.jpg"/><Relationship Id="rId6" Type="http://schemas.openxmlformats.org/officeDocument/2006/relationships/image" Target="../media/image11.png"/><Relationship Id="rId7" Type="http://schemas.openxmlformats.org/officeDocument/2006/relationships/image" Target="../media/image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Relationship Id="rId4" Type="http://schemas.openxmlformats.org/officeDocument/2006/relationships/image" Target="../media/image01.png"/><Relationship Id="rId5" Type="http://schemas.openxmlformats.org/officeDocument/2006/relationships/image" Target="../media/image0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09.png"/><Relationship Id="rId9" Type="http://schemas.openxmlformats.org/officeDocument/2006/relationships/image" Target="../media/image16.png"/><Relationship Id="rId5" Type="http://schemas.openxmlformats.org/officeDocument/2006/relationships/image" Target="../media/image07.png"/><Relationship Id="rId6" Type="http://schemas.openxmlformats.org/officeDocument/2006/relationships/image" Target="../media/image13.png"/><Relationship Id="rId7" Type="http://schemas.openxmlformats.org/officeDocument/2006/relationships/image" Target="../media/image05.png"/><Relationship Id="rId8" Type="http://schemas.openxmlformats.org/officeDocument/2006/relationships/image" Target="../media/image12.png"/><Relationship Id="rId11" Type="http://schemas.openxmlformats.org/officeDocument/2006/relationships/image" Target="../media/image08.png"/><Relationship Id="rId10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Relationship Id="rId4" Type="http://schemas.openxmlformats.org/officeDocument/2006/relationships/image" Target="../media/image07.png"/><Relationship Id="rId5" Type="http://schemas.openxmlformats.org/officeDocument/2006/relationships/image" Target="../media/image05.png"/><Relationship Id="rId6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2532625" y="1515700"/>
            <a:ext cx="6424500" cy="80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Let There Be Light!</a:t>
            </a:r>
          </a:p>
        </p:txBody>
      </p:sp>
      <p:sp>
        <p:nvSpPr>
          <p:cNvPr id="179" name="Shape 179"/>
          <p:cNvSpPr txBox="1"/>
          <p:nvPr>
            <p:ph idx="1" type="subTitle"/>
          </p:nvPr>
        </p:nvSpPr>
        <p:spPr>
          <a:xfrm>
            <a:off x="3743825" y="2121950"/>
            <a:ext cx="5213400" cy="128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Presented by Team LUMOS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Joe Viveiros | Matt Weingarten | Meriç Bal | Pablo Hernandez | Woojae Yi</a:t>
            </a:r>
          </a:p>
        </p:txBody>
      </p:sp>
      <p:sp>
        <p:nvSpPr>
          <p:cNvPr id="180" name="Shape 180"/>
          <p:cNvSpPr txBox="1"/>
          <p:nvPr>
            <p:ph idx="2" type="subTitle"/>
          </p:nvPr>
        </p:nvSpPr>
        <p:spPr>
          <a:xfrm>
            <a:off x="6444125" y="3614875"/>
            <a:ext cx="2513100" cy="41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February 10, 2017 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7276850" y="4352700"/>
            <a:ext cx="1601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TEAM</a:t>
            </a:r>
            <a:r>
              <a:rPr lang="en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 LUMOS</a:t>
            </a:r>
          </a:p>
        </p:txBody>
      </p:sp>
      <p:sp>
        <p:nvSpPr>
          <p:cNvPr id="182" name="Shape 182"/>
          <p:cNvSpPr/>
          <p:nvPr/>
        </p:nvSpPr>
        <p:spPr>
          <a:xfrm>
            <a:off x="6850550" y="4302900"/>
            <a:ext cx="426300" cy="46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83" name="Shape 183"/>
          <p:cNvGrpSpPr/>
          <p:nvPr/>
        </p:nvGrpSpPr>
        <p:grpSpPr>
          <a:xfrm>
            <a:off x="6955714" y="4361948"/>
            <a:ext cx="215966" cy="342398"/>
            <a:chOff x="6718575" y="2318625"/>
            <a:chExt cx="256950" cy="407375"/>
          </a:xfrm>
        </p:grpSpPr>
        <p:sp>
          <p:nvSpPr>
            <p:cNvPr id="184" name="Shape 184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5" name="Shape 185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6" name="Shape 186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7" name="Shape 187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8" name="Shape 188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89" name="Shape 189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0" name="Shape 190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1" name="Shape 191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 txBox="1"/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Functions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1" name="Shape 471"/>
          <p:cNvSpPr txBox="1"/>
          <p:nvPr>
            <p:ph idx="2" type="subTitle"/>
          </p:nvPr>
        </p:nvSpPr>
        <p:spPr>
          <a:xfrm>
            <a:off x="1154999" y="1206200"/>
            <a:ext cx="13503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4E6F9B"/>
                </a:solidFill>
              </a:rPr>
              <a:t>Brightness</a:t>
            </a:r>
          </a:p>
        </p:txBody>
      </p:sp>
      <p:sp>
        <p:nvSpPr>
          <p:cNvPr id="472" name="Shape 472"/>
          <p:cNvSpPr txBox="1"/>
          <p:nvPr>
            <p:ph idx="2" type="subTitle"/>
          </p:nvPr>
        </p:nvSpPr>
        <p:spPr>
          <a:xfrm>
            <a:off x="5964549" y="1236875"/>
            <a:ext cx="877199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E6F9B"/>
                </a:solidFill>
              </a:rPr>
              <a:t>Kelvin</a:t>
            </a:r>
          </a:p>
        </p:txBody>
      </p: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900" y="1788300"/>
            <a:ext cx="3290500" cy="227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7474" y="1849625"/>
            <a:ext cx="3459100" cy="22162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/>
          <p:nvPr/>
        </p:nvSpPr>
        <p:spPr>
          <a:xfrm>
            <a:off x="4637475" y="3981500"/>
            <a:ext cx="877200" cy="32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Sunrise</a:t>
            </a:r>
          </a:p>
        </p:txBody>
      </p:sp>
      <p:sp>
        <p:nvSpPr>
          <p:cNvPr id="476" name="Shape 476"/>
          <p:cNvSpPr/>
          <p:nvPr/>
        </p:nvSpPr>
        <p:spPr>
          <a:xfrm>
            <a:off x="7263475" y="3981500"/>
            <a:ext cx="877200" cy="32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Sunset</a:t>
            </a:r>
          </a:p>
        </p:txBody>
      </p:sp>
      <p:sp>
        <p:nvSpPr>
          <p:cNvPr id="477" name="Shape 477"/>
          <p:cNvSpPr/>
          <p:nvPr/>
        </p:nvSpPr>
        <p:spPr>
          <a:xfrm>
            <a:off x="109650" y="3981500"/>
            <a:ext cx="877200" cy="32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Sunrise</a:t>
            </a:r>
          </a:p>
        </p:txBody>
      </p:sp>
      <p:sp>
        <p:nvSpPr>
          <p:cNvPr id="478" name="Shape 478"/>
          <p:cNvSpPr/>
          <p:nvPr/>
        </p:nvSpPr>
        <p:spPr>
          <a:xfrm>
            <a:off x="2641400" y="3981500"/>
            <a:ext cx="877200" cy="32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Sunset</a:t>
            </a:r>
          </a:p>
        </p:txBody>
      </p:sp>
      <p:sp>
        <p:nvSpPr>
          <p:cNvPr id="479" name="Shape 479"/>
          <p:cNvSpPr txBox="1"/>
          <p:nvPr/>
        </p:nvSpPr>
        <p:spPr>
          <a:xfrm>
            <a:off x="8029125" y="1689375"/>
            <a:ext cx="1729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6500 K</a:t>
            </a:r>
          </a:p>
        </p:txBody>
      </p:sp>
      <p:sp>
        <p:nvSpPr>
          <p:cNvPr id="480" name="Shape 480"/>
          <p:cNvSpPr txBox="1"/>
          <p:nvPr/>
        </p:nvSpPr>
        <p:spPr>
          <a:xfrm>
            <a:off x="8096575" y="3123950"/>
            <a:ext cx="1729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2500</a:t>
            </a:r>
            <a:r>
              <a:rPr lang="en"/>
              <a:t> K</a:t>
            </a:r>
          </a:p>
        </p:txBody>
      </p:sp>
      <p:sp>
        <p:nvSpPr>
          <p:cNvPr id="481" name="Shape 481"/>
          <p:cNvSpPr txBox="1"/>
          <p:nvPr/>
        </p:nvSpPr>
        <p:spPr>
          <a:xfrm>
            <a:off x="3475400" y="1689375"/>
            <a:ext cx="1729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100%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3568200" y="3743000"/>
            <a:ext cx="1729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0</a:t>
            </a:r>
            <a:r>
              <a:rPr lang="en"/>
              <a:t>%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3518600" y="2807850"/>
            <a:ext cx="17292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50</a:t>
            </a:r>
            <a:r>
              <a:rPr lang="en"/>
              <a:t>%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7425125" y="220250"/>
            <a:ext cx="1601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TEAM </a:t>
            </a: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LUMOS</a:t>
            </a:r>
          </a:p>
        </p:txBody>
      </p:sp>
      <p:sp>
        <p:nvSpPr>
          <p:cNvPr id="485" name="Shape 485"/>
          <p:cNvSpPr/>
          <p:nvPr/>
        </p:nvSpPr>
        <p:spPr>
          <a:xfrm>
            <a:off x="6998825" y="170450"/>
            <a:ext cx="426300" cy="46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86" name="Shape 486"/>
          <p:cNvGrpSpPr/>
          <p:nvPr/>
        </p:nvGrpSpPr>
        <p:grpSpPr>
          <a:xfrm>
            <a:off x="7103989" y="229498"/>
            <a:ext cx="215966" cy="342398"/>
            <a:chOff x="6718575" y="2318625"/>
            <a:chExt cx="256950" cy="407375"/>
          </a:xfrm>
        </p:grpSpPr>
        <p:sp>
          <p:nvSpPr>
            <p:cNvPr id="487" name="Shape 487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95" name="Shape 495"/>
          <p:cNvSpPr txBox="1"/>
          <p:nvPr/>
        </p:nvSpPr>
        <p:spPr>
          <a:xfrm>
            <a:off x="1459200" y="3981500"/>
            <a:ext cx="8772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-x^4 + 1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x="5514675" y="3981500"/>
            <a:ext cx="19473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-0.69x^2 + 1* 6500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 txBox="1"/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Our Roadmap</a:t>
            </a:r>
          </a:p>
        </p:txBody>
      </p:sp>
      <p:sp>
        <p:nvSpPr>
          <p:cNvPr id="502" name="Shape 502"/>
          <p:cNvSpPr txBox="1"/>
          <p:nvPr>
            <p:ph idx="2" type="subTitle"/>
          </p:nvPr>
        </p:nvSpPr>
        <p:spPr>
          <a:xfrm>
            <a:off x="370482" y="941525"/>
            <a:ext cx="8460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From February 2 - February 10, 2017</a:t>
            </a:r>
          </a:p>
        </p:txBody>
      </p:sp>
      <p:cxnSp>
        <p:nvCxnSpPr>
          <p:cNvPr id="503" name="Shape 503"/>
          <p:cNvCxnSpPr/>
          <p:nvPr/>
        </p:nvCxnSpPr>
        <p:spPr>
          <a:xfrm flipH="1" rot="10800000">
            <a:off x="506618" y="2900490"/>
            <a:ext cx="8071800" cy="10200"/>
          </a:xfrm>
          <a:prstGeom prst="straightConnector1">
            <a:avLst/>
          </a:prstGeom>
          <a:noFill/>
          <a:ln cap="flat" cmpd="sng" w="9525">
            <a:solidFill>
              <a:srgbClr val="4E6E9A"/>
            </a:solidFill>
            <a:prstDash val="dash"/>
            <a:round/>
            <a:headEnd len="lg" w="lg" type="none"/>
            <a:tailEnd len="lg" w="lg" type="none"/>
          </a:ln>
        </p:spPr>
      </p:cxnSp>
      <p:sp>
        <p:nvSpPr>
          <p:cNvPr id="504" name="Shape 504"/>
          <p:cNvSpPr/>
          <p:nvPr/>
        </p:nvSpPr>
        <p:spPr>
          <a:xfrm>
            <a:off x="751252" y="2525486"/>
            <a:ext cx="747545" cy="747545"/>
          </a:xfrm>
          <a:prstGeom prst="donut">
            <a:avLst>
              <a:gd fmla="val 12366" name="adj"/>
            </a:avLst>
          </a:prstGeom>
          <a:solidFill>
            <a:srgbClr val="4E6F9B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5" name="Shape 505"/>
          <p:cNvSpPr/>
          <p:nvPr/>
        </p:nvSpPr>
        <p:spPr>
          <a:xfrm>
            <a:off x="1607515" y="2718173"/>
            <a:ext cx="362490" cy="362490"/>
          </a:xfrm>
          <a:prstGeom prst="ellipse">
            <a:avLst/>
          </a:prstGeom>
          <a:solidFill>
            <a:srgbClr val="4E6F9B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6" name="Shape 506"/>
          <p:cNvSpPr/>
          <p:nvPr/>
        </p:nvSpPr>
        <p:spPr>
          <a:xfrm>
            <a:off x="2078719" y="2718173"/>
            <a:ext cx="362490" cy="362490"/>
          </a:xfrm>
          <a:prstGeom prst="ellipse">
            <a:avLst/>
          </a:prstGeom>
          <a:solidFill>
            <a:srgbClr val="4E6F9B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7" name="Shape 507"/>
          <p:cNvSpPr/>
          <p:nvPr/>
        </p:nvSpPr>
        <p:spPr>
          <a:xfrm>
            <a:off x="2549923" y="2718173"/>
            <a:ext cx="362490" cy="362490"/>
          </a:xfrm>
          <a:prstGeom prst="ellipse">
            <a:avLst/>
          </a:prstGeom>
          <a:solidFill>
            <a:srgbClr val="4E6F9B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8" name="Shape 508"/>
          <p:cNvSpPr/>
          <p:nvPr/>
        </p:nvSpPr>
        <p:spPr>
          <a:xfrm>
            <a:off x="3021127" y="2718173"/>
            <a:ext cx="362490" cy="362490"/>
          </a:xfrm>
          <a:prstGeom prst="ellipse">
            <a:avLst/>
          </a:prstGeom>
          <a:solidFill>
            <a:srgbClr val="4E6F9B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09" name="Shape 509"/>
          <p:cNvSpPr/>
          <p:nvPr/>
        </p:nvSpPr>
        <p:spPr>
          <a:xfrm>
            <a:off x="3492331" y="2525486"/>
            <a:ext cx="747545" cy="747545"/>
          </a:xfrm>
          <a:prstGeom prst="donut">
            <a:avLst>
              <a:gd fmla="val 12366" name="adj"/>
            </a:avLst>
          </a:prstGeom>
          <a:solidFill>
            <a:srgbClr val="4E6F9B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4348595" y="2718019"/>
            <a:ext cx="362490" cy="362490"/>
          </a:xfrm>
          <a:prstGeom prst="ellipse">
            <a:avLst/>
          </a:prstGeom>
          <a:solidFill>
            <a:srgbClr val="4E6F9B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1" name="Shape 511"/>
          <p:cNvSpPr/>
          <p:nvPr/>
        </p:nvSpPr>
        <p:spPr>
          <a:xfrm>
            <a:off x="4819799" y="2718173"/>
            <a:ext cx="362490" cy="362490"/>
          </a:xfrm>
          <a:prstGeom prst="ellipse">
            <a:avLst/>
          </a:prstGeom>
          <a:solidFill>
            <a:srgbClr val="4E6F9B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2" name="Shape 512"/>
          <p:cNvSpPr/>
          <p:nvPr/>
        </p:nvSpPr>
        <p:spPr>
          <a:xfrm>
            <a:off x="5291002" y="2718019"/>
            <a:ext cx="362490" cy="362490"/>
          </a:xfrm>
          <a:prstGeom prst="ellipse">
            <a:avLst/>
          </a:prstGeom>
          <a:solidFill>
            <a:srgbClr val="4E6F9B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3" name="Shape 513"/>
          <p:cNvSpPr/>
          <p:nvPr/>
        </p:nvSpPr>
        <p:spPr>
          <a:xfrm>
            <a:off x="6618470" y="2718173"/>
            <a:ext cx="362490" cy="362490"/>
          </a:xfrm>
          <a:prstGeom prst="ellipse">
            <a:avLst/>
          </a:prstGeom>
          <a:solidFill>
            <a:srgbClr val="4E6F9B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4" name="Shape 514"/>
          <p:cNvSpPr/>
          <p:nvPr/>
        </p:nvSpPr>
        <p:spPr>
          <a:xfrm>
            <a:off x="7089673" y="2718173"/>
            <a:ext cx="362490" cy="362490"/>
          </a:xfrm>
          <a:prstGeom prst="ellipse">
            <a:avLst/>
          </a:prstGeom>
          <a:solidFill>
            <a:srgbClr val="4E6F9B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5" name="Shape 515"/>
          <p:cNvSpPr/>
          <p:nvPr/>
        </p:nvSpPr>
        <p:spPr>
          <a:xfrm>
            <a:off x="5762206" y="2525486"/>
            <a:ext cx="747545" cy="747545"/>
          </a:xfrm>
          <a:prstGeom prst="donut">
            <a:avLst>
              <a:gd fmla="val 12366" name="adj"/>
            </a:avLst>
          </a:prstGeom>
          <a:solidFill>
            <a:srgbClr val="4E6F9B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6" name="Shape 516"/>
          <p:cNvSpPr/>
          <p:nvPr/>
        </p:nvSpPr>
        <p:spPr>
          <a:xfrm>
            <a:off x="7560878" y="2525486"/>
            <a:ext cx="747545" cy="747545"/>
          </a:xfrm>
          <a:prstGeom prst="donut">
            <a:avLst>
              <a:gd fmla="val 12366" name="adj"/>
            </a:avLst>
          </a:prstGeom>
          <a:solidFill>
            <a:srgbClr val="4E6F9B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17" name="Shape 517"/>
          <p:cNvSpPr txBox="1"/>
          <p:nvPr/>
        </p:nvSpPr>
        <p:spPr>
          <a:xfrm rot="684">
            <a:off x="330268" y="1956422"/>
            <a:ext cx="15075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Research</a:t>
            </a:r>
          </a:p>
        </p:txBody>
      </p:sp>
      <p:sp>
        <p:nvSpPr>
          <p:cNvPr id="518" name="Shape 518"/>
          <p:cNvSpPr txBox="1"/>
          <p:nvPr/>
        </p:nvSpPr>
        <p:spPr>
          <a:xfrm rot="1297">
            <a:off x="3084406" y="1949245"/>
            <a:ext cx="1590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	Test</a:t>
            </a:r>
          </a:p>
        </p:txBody>
      </p:sp>
      <p:sp>
        <p:nvSpPr>
          <p:cNvPr id="519" name="Shape 519"/>
          <p:cNvSpPr txBox="1"/>
          <p:nvPr/>
        </p:nvSpPr>
        <p:spPr>
          <a:xfrm rot="1297">
            <a:off x="5291000" y="1949245"/>
            <a:ext cx="1590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1800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AlexaPi</a:t>
            </a:r>
          </a:p>
        </p:txBody>
      </p:sp>
      <p:sp>
        <p:nvSpPr>
          <p:cNvPr id="520" name="Shape 520"/>
          <p:cNvSpPr txBox="1"/>
          <p:nvPr/>
        </p:nvSpPr>
        <p:spPr>
          <a:xfrm rot="1297">
            <a:off x="7231508" y="1949245"/>
            <a:ext cx="1590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b="1" lang="en" sz="1800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Deployment</a:t>
            </a:r>
          </a:p>
        </p:txBody>
      </p:sp>
      <p:sp>
        <p:nvSpPr>
          <p:cNvPr id="521" name="Shape 521"/>
          <p:cNvSpPr txBox="1"/>
          <p:nvPr/>
        </p:nvSpPr>
        <p:spPr>
          <a:xfrm rot="-4498774">
            <a:off x="922626" y="3615517"/>
            <a:ext cx="1368248" cy="362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3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Alexa/Voice Command Hub</a:t>
            </a:r>
          </a:p>
        </p:txBody>
      </p:sp>
      <p:sp>
        <p:nvSpPr>
          <p:cNvPr id="522" name="Shape 522"/>
          <p:cNvSpPr txBox="1"/>
          <p:nvPr/>
        </p:nvSpPr>
        <p:spPr>
          <a:xfrm rot="-4498761">
            <a:off x="1822568" y="3296293"/>
            <a:ext cx="707265" cy="362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3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Lights</a:t>
            </a:r>
          </a:p>
        </p:txBody>
      </p:sp>
      <p:sp>
        <p:nvSpPr>
          <p:cNvPr id="523" name="Shape 523"/>
          <p:cNvSpPr txBox="1"/>
          <p:nvPr/>
        </p:nvSpPr>
        <p:spPr>
          <a:xfrm rot="-4498196">
            <a:off x="2207643" y="3372168"/>
            <a:ext cx="864163" cy="362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 sz="13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Backend</a:t>
            </a:r>
          </a:p>
        </p:txBody>
      </p:sp>
      <p:sp>
        <p:nvSpPr>
          <p:cNvPr id="524" name="Shape 524"/>
          <p:cNvSpPr txBox="1"/>
          <p:nvPr/>
        </p:nvSpPr>
        <p:spPr>
          <a:xfrm rot="-4499474">
            <a:off x="2703720" y="3362468"/>
            <a:ext cx="844509" cy="362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3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Servers</a:t>
            </a:r>
          </a:p>
        </p:txBody>
      </p:sp>
      <p:sp>
        <p:nvSpPr>
          <p:cNvPr id="525" name="Shape 525"/>
          <p:cNvSpPr txBox="1"/>
          <p:nvPr/>
        </p:nvSpPr>
        <p:spPr>
          <a:xfrm rot="-4499392">
            <a:off x="3632909" y="3620168"/>
            <a:ext cx="1378432" cy="362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3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Alexa + Lights</a:t>
            </a:r>
          </a:p>
        </p:txBody>
      </p:sp>
      <p:sp>
        <p:nvSpPr>
          <p:cNvPr id="526" name="Shape 526"/>
          <p:cNvSpPr txBox="1"/>
          <p:nvPr/>
        </p:nvSpPr>
        <p:spPr>
          <a:xfrm rot="-4499000">
            <a:off x="4085003" y="3644842"/>
            <a:ext cx="1428792" cy="362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3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AlexaPi + Voice Commands</a:t>
            </a:r>
          </a:p>
        </p:txBody>
      </p:sp>
      <p:sp>
        <p:nvSpPr>
          <p:cNvPr id="527" name="Shape 527"/>
          <p:cNvSpPr txBox="1"/>
          <p:nvPr/>
        </p:nvSpPr>
        <p:spPr>
          <a:xfrm rot="-4498737">
            <a:off x="4519651" y="3682392"/>
            <a:ext cx="1507096" cy="362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3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AlexaPi + Lights</a:t>
            </a:r>
          </a:p>
        </p:txBody>
      </p:sp>
      <p:sp>
        <p:nvSpPr>
          <p:cNvPr id="528" name="Shape 528"/>
          <p:cNvSpPr txBox="1"/>
          <p:nvPr/>
        </p:nvSpPr>
        <p:spPr>
          <a:xfrm rot="-4498997">
            <a:off x="5802107" y="3669343"/>
            <a:ext cx="1479732" cy="362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3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Integrate with AlexaPi</a:t>
            </a:r>
          </a:p>
        </p:txBody>
      </p:sp>
      <p:sp>
        <p:nvSpPr>
          <p:cNvPr id="529" name="Shape 529"/>
          <p:cNvSpPr txBox="1"/>
          <p:nvPr/>
        </p:nvSpPr>
        <p:spPr>
          <a:xfrm rot="-4499184">
            <a:off x="6360826" y="3611766"/>
            <a:ext cx="1360750" cy="3627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3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Deploy custom skills to server</a:t>
            </a:r>
          </a:p>
        </p:txBody>
      </p:sp>
      <p:sp>
        <p:nvSpPr>
          <p:cNvPr id="530" name="Shape 530"/>
          <p:cNvSpPr/>
          <p:nvPr/>
        </p:nvSpPr>
        <p:spPr>
          <a:xfrm rot="-5400000">
            <a:off x="181356" y="2767057"/>
            <a:ext cx="224450" cy="264425"/>
          </a:xfrm>
          <a:prstGeom prst="flowChartOffpageConnector">
            <a:avLst/>
          </a:prstGeom>
          <a:solidFill>
            <a:srgbClr val="4E6F9B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1" name="Shape 531"/>
          <p:cNvSpPr/>
          <p:nvPr/>
        </p:nvSpPr>
        <p:spPr>
          <a:xfrm rot="5400000">
            <a:off x="8679206" y="2767044"/>
            <a:ext cx="224450" cy="264425"/>
          </a:xfrm>
          <a:prstGeom prst="flowChartOffpageConnector">
            <a:avLst/>
          </a:prstGeom>
          <a:solidFill>
            <a:srgbClr val="4E6F9B"/>
          </a:solidFill>
          <a:ln cap="flat" cmpd="sng" w="2857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532" name="Shape 532"/>
          <p:cNvSpPr txBox="1"/>
          <p:nvPr/>
        </p:nvSpPr>
        <p:spPr>
          <a:xfrm>
            <a:off x="7425125" y="220250"/>
            <a:ext cx="1601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TEAM </a:t>
            </a: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LUMOS</a:t>
            </a:r>
          </a:p>
        </p:txBody>
      </p:sp>
      <p:sp>
        <p:nvSpPr>
          <p:cNvPr id="533" name="Shape 533"/>
          <p:cNvSpPr/>
          <p:nvPr/>
        </p:nvSpPr>
        <p:spPr>
          <a:xfrm>
            <a:off x="6998825" y="170450"/>
            <a:ext cx="426300" cy="46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34" name="Shape 534"/>
          <p:cNvGrpSpPr/>
          <p:nvPr/>
        </p:nvGrpSpPr>
        <p:grpSpPr>
          <a:xfrm>
            <a:off x="7103989" y="229498"/>
            <a:ext cx="215966" cy="342398"/>
            <a:chOff x="6718575" y="2318625"/>
            <a:chExt cx="256950" cy="407375"/>
          </a:xfrm>
        </p:grpSpPr>
        <p:sp>
          <p:nvSpPr>
            <p:cNvPr id="535" name="Shape 535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2" name="Shape 542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 txBox="1"/>
          <p:nvPr>
            <p:ph type="title"/>
          </p:nvPr>
        </p:nvSpPr>
        <p:spPr>
          <a:xfrm>
            <a:off x="342000" y="445025"/>
            <a:ext cx="8460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About Flask &amp; Flask-Ask </a:t>
            </a:r>
          </a:p>
        </p:txBody>
      </p:sp>
      <p:sp>
        <p:nvSpPr>
          <p:cNvPr id="548" name="Shape 548"/>
          <p:cNvSpPr txBox="1"/>
          <p:nvPr/>
        </p:nvSpPr>
        <p:spPr>
          <a:xfrm>
            <a:off x="741925" y="5090450"/>
            <a:ext cx="7337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9" name="Shape 549"/>
          <p:cNvSpPr txBox="1"/>
          <p:nvPr/>
        </p:nvSpPr>
        <p:spPr>
          <a:xfrm>
            <a:off x="7425125" y="220250"/>
            <a:ext cx="1601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TEAM </a:t>
            </a: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LUMOS</a:t>
            </a:r>
          </a:p>
        </p:txBody>
      </p:sp>
      <p:sp>
        <p:nvSpPr>
          <p:cNvPr id="550" name="Shape 550"/>
          <p:cNvSpPr/>
          <p:nvPr/>
        </p:nvSpPr>
        <p:spPr>
          <a:xfrm>
            <a:off x="6998825" y="170450"/>
            <a:ext cx="426300" cy="46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51" name="Shape 551"/>
          <p:cNvGrpSpPr/>
          <p:nvPr/>
        </p:nvGrpSpPr>
        <p:grpSpPr>
          <a:xfrm>
            <a:off x="7103989" y="229498"/>
            <a:ext cx="215966" cy="342398"/>
            <a:chOff x="6718575" y="2318625"/>
            <a:chExt cx="256950" cy="407375"/>
          </a:xfrm>
        </p:grpSpPr>
        <p:sp>
          <p:nvSpPr>
            <p:cNvPr id="552" name="Shape 552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3" name="Shape 553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8" name="Shape 558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9" name="Shape 559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60" name="Shape 560"/>
          <p:cNvSpPr/>
          <p:nvPr/>
        </p:nvSpPr>
        <p:spPr>
          <a:xfrm>
            <a:off x="530375" y="3704250"/>
            <a:ext cx="2234400" cy="59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48DC6">
              <a:alpha val="80380"/>
            </a:srgbClr>
          </a:solidFill>
          <a:ln cap="flat" cmpd="sng" w="9525">
            <a:solidFill>
              <a:srgbClr val="5E85B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1" name="Shape 561"/>
          <p:cNvSpPr txBox="1"/>
          <p:nvPr>
            <p:ph type="title"/>
          </p:nvPr>
        </p:nvSpPr>
        <p:spPr>
          <a:xfrm>
            <a:off x="342000" y="1017725"/>
            <a:ext cx="4900200" cy="41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</a:rPr>
              <a:t>Flask is a framework for Python ..</a:t>
            </a:r>
          </a:p>
        </p:txBody>
      </p:sp>
      <p:sp>
        <p:nvSpPr>
          <p:cNvPr id="562" name="Shape 562"/>
          <p:cNvSpPr/>
          <p:nvPr/>
        </p:nvSpPr>
        <p:spPr>
          <a:xfrm>
            <a:off x="3159874" y="3704250"/>
            <a:ext cx="2369100" cy="59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48DC6">
              <a:alpha val="80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5923925" y="3704250"/>
            <a:ext cx="2454600" cy="59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48DC6">
              <a:alpha val="80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64" name="Shape 564"/>
          <p:cNvSpPr txBox="1"/>
          <p:nvPr/>
        </p:nvSpPr>
        <p:spPr>
          <a:xfrm>
            <a:off x="377825" y="2231937"/>
            <a:ext cx="2539500" cy="16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</a:rPr>
              <a:t>Start AlexaPi with our voice command and she waits for a response.</a:t>
            </a:r>
          </a:p>
        </p:txBody>
      </p:sp>
      <p:sp>
        <p:nvSpPr>
          <p:cNvPr id="565" name="Shape 565"/>
          <p:cNvSpPr txBox="1"/>
          <p:nvPr/>
        </p:nvSpPr>
        <p:spPr>
          <a:xfrm>
            <a:off x="3150950" y="2127487"/>
            <a:ext cx="2539500" cy="1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</a:rPr>
              <a:t>We give a response and the response is sent to Amazon Alexa/Echo servers.</a:t>
            </a:r>
          </a:p>
        </p:txBody>
      </p:sp>
      <p:sp>
        <p:nvSpPr>
          <p:cNvPr id="566" name="Shape 566"/>
          <p:cNvSpPr txBox="1"/>
          <p:nvPr/>
        </p:nvSpPr>
        <p:spPr>
          <a:xfrm>
            <a:off x="5924075" y="1892737"/>
            <a:ext cx="2454600" cy="17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</a:rPr>
              <a:t>Depending on our answer or command,  the server processes its job and sends a response back to our AlexaPi.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493375" y="4581550"/>
            <a:ext cx="2369100" cy="410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648D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alexatutorial.com/</a:t>
            </a:r>
            <a:r>
              <a:rPr lang="en">
                <a:solidFill>
                  <a:srgbClr val="648DC6"/>
                </a:solidFill>
              </a:rPr>
              <a:t>flask-ask</a:t>
            </a:r>
          </a:p>
        </p:txBody>
      </p:sp>
      <p:sp>
        <p:nvSpPr>
          <p:cNvPr id="568" name="Shape 568"/>
          <p:cNvSpPr txBox="1"/>
          <p:nvPr/>
        </p:nvSpPr>
        <p:spPr>
          <a:xfrm>
            <a:off x="3219325" y="4588450"/>
            <a:ext cx="2898600" cy="410700"/>
          </a:xfrm>
          <a:prstGeom prst="rect">
            <a:avLst/>
          </a:prstGeom>
          <a:noFill/>
          <a:ln cap="flat" cmpd="sng" w="9525">
            <a:solidFill>
              <a:srgbClr val="648DC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github.com/</a:t>
            </a:r>
            <a:r>
              <a:rPr lang="en">
                <a:solidFill>
                  <a:srgbClr val="648DC6"/>
                </a:solidFill>
              </a:rPr>
              <a:t>johnwheeler</a:t>
            </a:r>
            <a:r>
              <a:rPr lang="en"/>
              <a:t>/flask-ask</a:t>
            </a:r>
          </a:p>
        </p:txBody>
      </p:sp>
      <p:sp>
        <p:nvSpPr>
          <p:cNvPr id="569" name="Shape 569"/>
          <p:cNvSpPr txBox="1"/>
          <p:nvPr>
            <p:ph type="title"/>
          </p:nvPr>
        </p:nvSpPr>
        <p:spPr>
          <a:xfrm>
            <a:off x="342000" y="1367262"/>
            <a:ext cx="4184700" cy="41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dk2"/>
                </a:solidFill>
              </a:rPr>
              <a:t>Flask-Ask is an extension for Flask ..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74"/>
          <p:cNvSpPr txBox="1"/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Celery</a:t>
            </a:r>
          </a:p>
        </p:txBody>
      </p:sp>
      <p:sp>
        <p:nvSpPr>
          <p:cNvPr id="575" name="Shape 575"/>
          <p:cNvSpPr txBox="1"/>
          <p:nvPr>
            <p:ph idx="2" type="subTitle"/>
          </p:nvPr>
        </p:nvSpPr>
        <p:spPr>
          <a:xfrm>
            <a:off x="370482" y="941525"/>
            <a:ext cx="8460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Distributed Task Queue - How we were able to schedule “Automated Mode"</a:t>
            </a:r>
          </a:p>
        </p:txBody>
      </p:sp>
      <p:grpSp>
        <p:nvGrpSpPr>
          <p:cNvPr id="576" name="Shape 576"/>
          <p:cNvGrpSpPr/>
          <p:nvPr/>
        </p:nvGrpSpPr>
        <p:grpSpPr>
          <a:xfrm>
            <a:off x="581000" y="3532575"/>
            <a:ext cx="1548600" cy="915300"/>
            <a:chOff x="581000" y="3532575"/>
            <a:chExt cx="1548600" cy="915300"/>
          </a:xfrm>
        </p:grpSpPr>
        <p:sp>
          <p:nvSpPr>
            <p:cNvPr id="577" name="Shape 577"/>
            <p:cNvSpPr/>
            <p:nvPr/>
          </p:nvSpPr>
          <p:spPr>
            <a:xfrm>
              <a:off x="700999" y="3538350"/>
              <a:ext cx="1308600" cy="325500"/>
            </a:xfrm>
            <a:prstGeom prst="rect">
              <a:avLst/>
            </a:prstGeom>
            <a:solidFill>
              <a:srgbClr val="4E6E9A">
                <a:alpha val="8038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78" name="Shape 578"/>
            <p:cNvSpPr txBox="1"/>
            <p:nvPr/>
          </p:nvSpPr>
          <p:spPr>
            <a:xfrm>
              <a:off x="701000" y="3532575"/>
              <a:ext cx="13086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9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Service Description</a:t>
              </a:r>
            </a:p>
          </p:txBody>
        </p:sp>
        <p:sp>
          <p:nvSpPr>
            <p:cNvPr id="579" name="Shape 579"/>
            <p:cNvSpPr txBox="1"/>
            <p:nvPr/>
          </p:nvSpPr>
          <p:spPr>
            <a:xfrm>
              <a:off x="581000" y="3899175"/>
              <a:ext cx="154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999999"/>
                  </a:solidFill>
                  <a:latin typeface="Muli"/>
                  <a:ea typeface="Muli"/>
                  <a:cs typeface="Muli"/>
                  <a:sym typeface="Muli"/>
                </a:rPr>
                <a:t>Celery is an asynchronous task queue/job queue based on distributed message passing.</a:t>
              </a:r>
            </a:p>
          </p:txBody>
        </p:sp>
      </p:grpSp>
      <p:grpSp>
        <p:nvGrpSpPr>
          <p:cNvPr id="580" name="Shape 580"/>
          <p:cNvGrpSpPr/>
          <p:nvPr/>
        </p:nvGrpSpPr>
        <p:grpSpPr>
          <a:xfrm>
            <a:off x="6676700" y="1939416"/>
            <a:ext cx="1548600" cy="2508446"/>
            <a:chOff x="6676700" y="1939416"/>
            <a:chExt cx="1548600" cy="2508446"/>
          </a:xfrm>
        </p:grpSpPr>
        <p:sp>
          <p:nvSpPr>
            <p:cNvPr id="581" name="Shape 581"/>
            <p:cNvSpPr/>
            <p:nvPr/>
          </p:nvSpPr>
          <p:spPr>
            <a:xfrm>
              <a:off x="6797136" y="1939425"/>
              <a:ext cx="1320600" cy="1320600"/>
            </a:xfrm>
            <a:prstGeom prst="ellipse">
              <a:avLst/>
            </a:prstGeom>
            <a:solidFill>
              <a:srgbClr val="595959">
                <a:alpha val="1462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82" name="Shape 582"/>
            <p:cNvSpPr/>
            <p:nvPr/>
          </p:nvSpPr>
          <p:spPr>
            <a:xfrm>
              <a:off x="6806431" y="1939416"/>
              <a:ext cx="1261500" cy="1261500"/>
            </a:xfrm>
            <a:prstGeom prst="ellipse">
              <a:avLst/>
            </a:prstGeom>
            <a:solidFill>
              <a:srgbClr val="4E6E9A">
                <a:alpha val="8038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83" name="Shape 583"/>
            <p:cNvSpPr/>
            <p:nvPr/>
          </p:nvSpPr>
          <p:spPr>
            <a:xfrm>
              <a:off x="6808586" y="3538350"/>
              <a:ext cx="1308600" cy="325500"/>
            </a:xfrm>
            <a:prstGeom prst="rect">
              <a:avLst/>
            </a:prstGeom>
            <a:solidFill>
              <a:srgbClr val="4E6E9A">
                <a:alpha val="8038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84" name="Shape 584"/>
            <p:cNvSpPr txBox="1"/>
            <p:nvPr/>
          </p:nvSpPr>
          <p:spPr>
            <a:xfrm>
              <a:off x="6824875" y="3532575"/>
              <a:ext cx="12615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9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Service Description</a:t>
              </a:r>
            </a:p>
          </p:txBody>
        </p:sp>
        <p:sp>
          <p:nvSpPr>
            <p:cNvPr id="585" name="Shape 585"/>
            <p:cNvSpPr txBox="1"/>
            <p:nvPr/>
          </p:nvSpPr>
          <p:spPr>
            <a:xfrm>
              <a:off x="6676700" y="3899162"/>
              <a:ext cx="154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999999"/>
                  </a:solidFill>
                  <a:latin typeface="Muli"/>
                  <a:ea typeface="Muli"/>
                  <a:cs typeface="Muli"/>
                  <a:sym typeface="Muli"/>
                </a:rPr>
                <a:t>The Alexa Skills triggered in our backend then send HTTP requests to our light to make a change.</a:t>
              </a:r>
            </a:p>
          </p:txBody>
        </p:sp>
      </p:grpSp>
      <p:pic>
        <p:nvPicPr>
          <p:cNvPr id="586" name="Shape 5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521" y="1708371"/>
            <a:ext cx="1543700" cy="154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Shape 587"/>
          <p:cNvSpPr txBox="1"/>
          <p:nvPr/>
        </p:nvSpPr>
        <p:spPr>
          <a:xfrm>
            <a:off x="7425125" y="220250"/>
            <a:ext cx="1601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TEAM </a:t>
            </a: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LUMOS</a:t>
            </a:r>
          </a:p>
        </p:txBody>
      </p:sp>
      <p:sp>
        <p:nvSpPr>
          <p:cNvPr id="588" name="Shape 588"/>
          <p:cNvSpPr/>
          <p:nvPr/>
        </p:nvSpPr>
        <p:spPr>
          <a:xfrm>
            <a:off x="6998825" y="170450"/>
            <a:ext cx="426300" cy="46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89" name="Shape 589"/>
          <p:cNvGrpSpPr/>
          <p:nvPr/>
        </p:nvGrpSpPr>
        <p:grpSpPr>
          <a:xfrm>
            <a:off x="7103989" y="229498"/>
            <a:ext cx="215966" cy="342398"/>
            <a:chOff x="6718575" y="2318625"/>
            <a:chExt cx="256950" cy="407375"/>
          </a:xfrm>
        </p:grpSpPr>
        <p:sp>
          <p:nvSpPr>
            <p:cNvPr id="590" name="Shape 590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2" name="Shape 592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3" name="Shape 593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8" name="Shape 598"/>
          <p:cNvGrpSpPr/>
          <p:nvPr/>
        </p:nvGrpSpPr>
        <p:grpSpPr>
          <a:xfrm>
            <a:off x="2605900" y="3532575"/>
            <a:ext cx="1548600" cy="958837"/>
            <a:chOff x="2224900" y="3532575"/>
            <a:chExt cx="1548600" cy="958837"/>
          </a:xfrm>
        </p:grpSpPr>
        <p:sp>
          <p:nvSpPr>
            <p:cNvPr id="599" name="Shape 599"/>
            <p:cNvSpPr/>
            <p:nvPr/>
          </p:nvSpPr>
          <p:spPr>
            <a:xfrm>
              <a:off x="2355861" y="3538350"/>
              <a:ext cx="1308600" cy="325500"/>
            </a:xfrm>
            <a:prstGeom prst="rect">
              <a:avLst/>
            </a:prstGeom>
            <a:solidFill>
              <a:srgbClr val="4E6E9A">
                <a:alpha val="8038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00" name="Shape 600"/>
            <p:cNvSpPr txBox="1"/>
            <p:nvPr/>
          </p:nvSpPr>
          <p:spPr>
            <a:xfrm>
              <a:off x="2361300" y="3532575"/>
              <a:ext cx="13086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9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Service Description</a:t>
              </a:r>
            </a:p>
          </p:txBody>
        </p:sp>
        <p:sp>
          <p:nvSpPr>
            <p:cNvPr id="601" name="Shape 601"/>
            <p:cNvSpPr txBox="1"/>
            <p:nvPr/>
          </p:nvSpPr>
          <p:spPr>
            <a:xfrm>
              <a:off x="2224900" y="3942712"/>
              <a:ext cx="154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999999"/>
                  </a:solidFill>
                  <a:latin typeface="Muli"/>
                  <a:ea typeface="Muli"/>
                  <a:cs typeface="Muli"/>
                  <a:sym typeface="Muli"/>
                </a:rPr>
                <a:t>We used Celery to schedule worker processes to run tasks at a certain time.</a:t>
              </a:r>
            </a:p>
          </p:txBody>
        </p:sp>
      </p:grpSp>
      <p:pic>
        <p:nvPicPr>
          <p:cNvPr id="602" name="Shape 6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5450" y="1556475"/>
            <a:ext cx="1847499" cy="1847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3" name="Shape 603"/>
          <p:cNvGrpSpPr/>
          <p:nvPr/>
        </p:nvGrpSpPr>
        <p:grpSpPr>
          <a:xfrm>
            <a:off x="4641300" y="1939416"/>
            <a:ext cx="1548600" cy="2551996"/>
            <a:chOff x="3879300" y="1939416"/>
            <a:chExt cx="1548600" cy="2551996"/>
          </a:xfrm>
        </p:grpSpPr>
        <p:sp>
          <p:nvSpPr>
            <p:cNvPr id="604" name="Shape 604"/>
            <p:cNvSpPr/>
            <p:nvPr/>
          </p:nvSpPr>
          <p:spPr>
            <a:xfrm>
              <a:off x="3993836" y="1939425"/>
              <a:ext cx="1320600" cy="1320600"/>
            </a:xfrm>
            <a:prstGeom prst="ellipse">
              <a:avLst/>
            </a:prstGeom>
            <a:solidFill>
              <a:srgbClr val="595959">
                <a:alpha val="1462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05" name="Shape 605"/>
            <p:cNvSpPr/>
            <p:nvPr/>
          </p:nvSpPr>
          <p:spPr>
            <a:xfrm>
              <a:off x="4010724" y="3538350"/>
              <a:ext cx="1308600" cy="325500"/>
            </a:xfrm>
            <a:prstGeom prst="rect">
              <a:avLst/>
            </a:prstGeom>
            <a:solidFill>
              <a:srgbClr val="4E6E9A">
                <a:alpha val="8038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606" name="Shape 606"/>
            <p:cNvSpPr txBox="1"/>
            <p:nvPr/>
          </p:nvSpPr>
          <p:spPr>
            <a:xfrm>
              <a:off x="4021575" y="3532575"/>
              <a:ext cx="1308600" cy="3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900">
                  <a:solidFill>
                    <a:srgbClr val="FFFFFF"/>
                  </a:solidFill>
                  <a:latin typeface="Muli"/>
                  <a:ea typeface="Muli"/>
                  <a:cs typeface="Muli"/>
                  <a:sym typeface="Muli"/>
                </a:rPr>
                <a:t>Service Description</a:t>
              </a:r>
            </a:p>
          </p:txBody>
        </p:sp>
        <p:sp>
          <p:nvSpPr>
            <p:cNvPr id="607" name="Shape 607"/>
            <p:cNvSpPr txBox="1"/>
            <p:nvPr/>
          </p:nvSpPr>
          <p:spPr>
            <a:xfrm>
              <a:off x="3879300" y="3942712"/>
              <a:ext cx="1548600" cy="54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lang="en" sz="1000">
                  <a:solidFill>
                    <a:srgbClr val="999999"/>
                  </a:solidFill>
                  <a:latin typeface="Muli"/>
                  <a:ea typeface="Muli"/>
                  <a:cs typeface="Muli"/>
                  <a:sym typeface="Muli"/>
                </a:rPr>
                <a:t>These Celery tasks were bound to custom Alexa Skills in our Flask-Ask Backend.</a:t>
              </a:r>
            </a:p>
          </p:txBody>
        </p:sp>
        <p:sp>
          <p:nvSpPr>
            <p:cNvPr id="608" name="Shape 608"/>
            <p:cNvSpPr/>
            <p:nvPr/>
          </p:nvSpPr>
          <p:spPr>
            <a:xfrm>
              <a:off x="4003137" y="1939416"/>
              <a:ext cx="1261500" cy="1261500"/>
            </a:xfrm>
            <a:prstGeom prst="ellipse">
              <a:avLst/>
            </a:prstGeom>
            <a:solidFill>
              <a:srgbClr val="4E6E9A">
                <a:alpha val="8038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pic>
        <p:nvPicPr>
          <p:cNvPr id="609" name="Shape 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6550" y="2163200"/>
            <a:ext cx="817100" cy="81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2450" y="2163200"/>
            <a:ext cx="817100" cy="81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 txBox="1"/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AlexaPi </a:t>
            </a:r>
          </a:p>
        </p:txBody>
      </p:sp>
      <p:sp>
        <p:nvSpPr>
          <p:cNvPr id="616" name="Shape 616"/>
          <p:cNvSpPr txBox="1"/>
          <p:nvPr>
            <p:ph idx="2" type="subTitle"/>
          </p:nvPr>
        </p:nvSpPr>
        <p:spPr>
          <a:xfrm>
            <a:off x="370482" y="949975"/>
            <a:ext cx="8460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Hardware</a:t>
            </a:r>
          </a:p>
          <a:p>
            <a:pPr indent="-228600" lvl="0" marL="457200" rtl="0">
              <a:spcBef>
                <a:spcPts val="0"/>
              </a:spcBef>
              <a:buFont typeface="Muli"/>
              <a:buChar char="●"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Alexa is open source</a:t>
            </a:r>
          </a:p>
          <a:p>
            <a:pPr indent="-228600" lvl="0" marL="457200" rtl="0">
              <a:spcBef>
                <a:spcPts val="0"/>
              </a:spcBef>
              <a:buFont typeface="Muli"/>
              <a:buChar char="●"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Alexa website, Register device used</a:t>
            </a:r>
          </a:p>
          <a:p>
            <a:pPr indent="-228600" lvl="0" marL="457200" rtl="0">
              <a:spcBef>
                <a:spcPts val="0"/>
              </a:spcBef>
              <a:buFont typeface="Muli"/>
              <a:buChar char="●"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Steps to load Alexa into Raspberry Pi 3 Model B</a:t>
            </a:r>
          </a:p>
          <a:p>
            <a:pPr indent="-228600" lvl="1" marL="914400" rtl="0">
              <a:spcBef>
                <a:spcPts val="0"/>
              </a:spcBef>
              <a:buFont typeface="Muli"/>
              <a:buChar char="○"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Find IP address</a:t>
            </a:r>
          </a:p>
          <a:p>
            <a:pPr indent="-228600" lvl="1" marL="914400" rtl="0">
              <a:spcBef>
                <a:spcPts val="0"/>
              </a:spcBef>
              <a:buFont typeface="Muli"/>
              <a:buChar char="○"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Add IP address to Alexa registration in web settings to allow use from that IP </a:t>
            </a:r>
          </a:p>
          <a:p>
            <a:pPr indent="-228600" lvl="1" marL="914400" rtl="0">
              <a:spcBef>
                <a:spcPts val="0"/>
              </a:spcBef>
              <a:buFont typeface="Muli"/>
              <a:buChar char="○"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From github download sammachin/AlexaPi (Python written)</a:t>
            </a:r>
          </a:p>
          <a:p>
            <a:pPr indent="-228600" lvl="1" marL="914400" rtl="0">
              <a:spcBef>
                <a:spcPts val="0"/>
              </a:spcBef>
              <a:buFont typeface="Muli"/>
              <a:buChar char="○"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Add information from your Alexa registatrion to Alexa Settings in Pi to connect</a:t>
            </a:r>
          </a:p>
          <a:p>
            <a:pPr indent="-228600" lvl="1" marL="914400" rtl="0">
              <a:spcBef>
                <a:spcPts val="0"/>
              </a:spcBef>
              <a:buFont typeface="Muli"/>
              <a:buChar char="○"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Raspberry Pi 3 Model B, Breadboard(button, lights, wires), Speaker,Mic</a:t>
            </a:r>
          </a:p>
          <a:p>
            <a:pPr indent="-228600" lvl="1" marL="914400" rtl="0">
              <a:spcBef>
                <a:spcPts val="0"/>
              </a:spcBef>
              <a:buFont typeface="Muli"/>
              <a:buChar char="○"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Its an easy set up with simple navigation to execute alexa in file </a:t>
            </a:r>
          </a:p>
          <a:p>
            <a:pPr indent="-228600" lvl="1" marL="914400" rtl="0">
              <a:spcBef>
                <a:spcPts val="0"/>
              </a:spcBef>
              <a:buFont typeface="Muli"/>
              <a:buChar char="○"/>
            </a:pPr>
            <a:r>
              <a:rPr lang="en">
                <a:latin typeface="Muli"/>
                <a:ea typeface="Muli"/>
                <a:cs typeface="Muli"/>
                <a:sym typeface="Muli"/>
              </a:rPr>
              <a:t>Have to have alexa running, have to push button to give commands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17" name="Shape 617"/>
          <p:cNvSpPr txBox="1"/>
          <p:nvPr/>
        </p:nvSpPr>
        <p:spPr>
          <a:xfrm>
            <a:off x="7425125" y="220250"/>
            <a:ext cx="1601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TEAM </a:t>
            </a: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LUMOS</a:t>
            </a:r>
          </a:p>
        </p:txBody>
      </p:sp>
      <p:sp>
        <p:nvSpPr>
          <p:cNvPr id="618" name="Shape 618"/>
          <p:cNvSpPr/>
          <p:nvPr/>
        </p:nvSpPr>
        <p:spPr>
          <a:xfrm>
            <a:off x="6998825" y="170450"/>
            <a:ext cx="426300" cy="46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19" name="Shape 619"/>
          <p:cNvGrpSpPr/>
          <p:nvPr/>
        </p:nvGrpSpPr>
        <p:grpSpPr>
          <a:xfrm>
            <a:off x="7103989" y="229498"/>
            <a:ext cx="215966" cy="342398"/>
            <a:chOff x="6718575" y="2318625"/>
            <a:chExt cx="256950" cy="407375"/>
          </a:xfrm>
        </p:grpSpPr>
        <p:sp>
          <p:nvSpPr>
            <p:cNvPr id="620" name="Shape 620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AlexaPi</a:t>
            </a:r>
          </a:p>
        </p:txBody>
      </p:sp>
      <p:pic>
        <p:nvPicPr>
          <p:cNvPr descr="20170209_152147.jpg" id="633" name="Shape 6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75" y="1118675"/>
            <a:ext cx="4411995" cy="33089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0170209_152153.jpg" id="634" name="Shape 6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174" y="1118674"/>
            <a:ext cx="4343401" cy="3308996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Shape 635"/>
          <p:cNvSpPr txBox="1"/>
          <p:nvPr/>
        </p:nvSpPr>
        <p:spPr>
          <a:xfrm>
            <a:off x="7425125" y="220250"/>
            <a:ext cx="1601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TEAM </a:t>
            </a: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LUMOS</a:t>
            </a:r>
          </a:p>
        </p:txBody>
      </p:sp>
      <p:sp>
        <p:nvSpPr>
          <p:cNvPr id="636" name="Shape 636"/>
          <p:cNvSpPr/>
          <p:nvPr/>
        </p:nvSpPr>
        <p:spPr>
          <a:xfrm>
            <a:off x="6998825" y="170450"/>
            <a:ext cx="426300" cy="46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37" name="Shape 637"/>
          <p:cNvGrpSpPr/>
          <p:nvPr/>
        </p:nvGrpSpPr>
        <p:grpSpPr>
          <a:xfrm>
            <a:off x="7103989" y="229498"/>
            <a:ext cx="215966" cy="342398"/>
            <a:chOff x="6718575" y="2318625"/>
            <a:chExt cx="256950" cy="407375"/>
          </a:xfrm>
        </p:grpSpPr>
        <p:sp>
          <p:nvSpPr>
            <p:cNvPr id="638" name="Shape 638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1" name="Shape 641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2" name="Shape 642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Shape 650"/>
          <p:cNvSpPr txBox="1"/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LIFX HTTP API Endpoints</a:t>
            </a:r>
          </a:p>
        </p:txBody>
      </p:sp>
      <p:sp>
        <p:nvSpPr>
          <p:cNvPr id="651" name="Shape 651"/>
          <p:cNvSpPr txBox="1"/>
          <p:nvPr/>
        </p:nvSpPr>
        <p:spPr>
          <a:xfrm>
            <a:off x="5985975" y="1681200"/>
            <a:ext cx="2716800" cy="15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Muli"/>
              <a:buChar char="●"/>
            </a:pPr>
            <a:r>
              <a:rPr lang="en" sz="18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Toggle Power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Muli"/>
              <a:buChar char="●"/>
            </a:pPr>
            <a:r>
              <a:rPr lang="en" sz="18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Breathe Effect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Muli"/>
              <a:buChar char="●"/>
            </a:pPr>
            <a:r>
              <a:rPr lang="en" sz="18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Pulse Effect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434343"/>
              </a:buClr>
              <a:buSzPct val="100000"/>
              <a:buFont typeface="Muli"/>
              <a:buChar char="●"/>
            </a:pPr>
            <a:r>
              <a:rPr lang="en" sz="18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Cycle</a:t>
            </a:r>
          </a:p>
        </p:txBody>
      </p:sp>
      <p:sp>
        <p:nvSpPr>
          <p:cNvPr id="652" name="Shape 652"/>
          <p:cNvSpPr txBox="1"/>
          <p:nvPr/>
        </p:nvSpPr>
        <p:spPr>
          <a:xfrm>
            <a:off x="3148850" y="1681206"/>
            <a:ext cx="2716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800"/>
              </a:spcAft>
              <a:buClr>
                <a:srgbClr val="434343"/>
              </a:buClr>
              <a:buSzPct val="100000"/>
              <a:buFont typeface="Muli"/>
              <a:buChar char="●"/>
            </a:pPr>
            <a:r>
              <a:rPr lang="en" sz="18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Set State</a:t>
            </a:r>
          </a:p>
          <a:p>
            <a:pPr indent="-342900" lvl="0" marL="457200" rtl="0">
              <a:spcBef>
                <a:spcPts val="0"/>
              </a:spcBef>
              <a:spcAft>
                <a:spcPts val="800"/>
              </a:spcAft>
              <a:buClr>
                <a:srgbClr val="434343"/>
              </a:buClr>
              <a:buSzPct val="100000"/>
              <a:buFont typeface="Muli"/>
              <a:buChar char="●"/>
            </a:pPr>
            <a:r>
              <a:rPr lang="en" sz="18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Set States</a:t>
            </a:r>
          </a:p>
          <a:p>
            <a:pPr indent="-342900" lvl="0" marL="457200" rtl="0">
              <a:spcBef>
                <a:spcPts val="0"/>
              </a:spcBef>
              <a:spcAft>
                <a:spcPts val="800"/>
              </a:spcAft>
              <a:buClr>
                <a:srgbClr val="434343"/>
              </a:buClr>
              <a:buSzPct val="100000"/>
              <a:buFont typeface="Muli"/>
              <a:buChar char="●"/>
            </a:pPr>
            <a:r>
              <a:rPr lang="en" sz="18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Activate Scene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311700" y="1681198"/>
            <a:ext cx="2716800" cy="10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800"/>
              </a:spcAft>
              <a:buClr>
                <a:srgbClr val="434343"/>
              </a:buClr>
              <a:buSzPct val="100000"/>
              <a:buFont typeface="Muli"/>
              <a:buChar char="●"/>
            </a:pPr>
            <a:r>
              <a:rPr lang="en" sz="18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List Lights</a:t>
            </a:r>
          </a:p>
          <a:p>
            <a:pPr indent="-342900" lvl="0" marL="457200" rtl="0" algn="just">
              <a:spcBef>
                <a:spcPts val="0"/>
              </a:spcBef>
              <a:spcAft>
                <a:spcPts val="800"/>
              </a:spcAft>
              <a:buClr>
                <a:srgbClr val="434343"/>
              </a:buClr>
              <a:buSzPct val="100000"/>
              <a:buFont typeface="Muli"/>
              <a:buChar char="●"/>
            </a:pPr>
            <a:r>
              <a:rPr lang="en" sz="18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List Scenes</a:t>
            </a:r>
          </a:p>
          <a:p>
            <a:pPr indent="-342900" lvl="0" marL="457200" rtl="0" algn="just">
              <a:spcBef>
                <a:spcPts val="0"/>
              </a:spcBef>
              <a:spcAft>
                <a:spcPts val="800"/>
              </a:spcAft>
              <a:buClr>
                <a:srgbClr val="434343"/>
              </a:buClr>
              <a:buSzPct val="100000"/>
              <a:buFont typeface="Muli"/>
              <a:buChar char="●"/>
            </a:pPr>
            <a:r>
              <a:rPr lang="en" sz="18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Validate Color</a:t>
            </a:r>
          </a:p>
        </p:txBody>
      </p:sp>
      <p:sp>
        <p:nvSpPr>
          <p:cNvPr id="654" name="Shape 654"/>
          <p:cNvSpPr txBox="1"/>
          <p:nvPr/>
        </p:nvSpPr>
        <p:spPr>
          <a:xfrm>
            <a:off x="311700" y="1238100"/>
            <a:ext cx="2716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GET Requests</a:t>
            </a:r>
          </a:p>
        </p:txBody>
      </p:sp>
      <p:sp>
        <p:nvSpPr>
          <p:cNvPr id="655" name="Shape 655"/>
          <p:cNvSpPr txBox="1"/>
          <p:nvPr/>
        </p:nvSpPr>
        <p:spPr>
          <a:xfrm>
            <a:off x="3148837" y="1238100"/>
            <a:ext cx="2716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PUT Requests</a:t>
            </a:r>
          </a:p>
        </p:txBody>
      </p:sp>
      <p:sp>
        <p:nvSpPr>
          <p:cNvPr id="656" name="Shape 656"/>
          <p:cNvSpPr txBox="1"/>
          <p:nvPr/>
        </p:nvSpPr>
        <p:spPr>
          <a:xfrm>
            <a:off x="5985975" y="1238100"/>
            <a:ext cx="2716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POST Requests</a:t>
            </a:r>
          </a:p>
        </p:txBody>
      </p:sp>
      <p:sp>
        <p:nvSpPr>
          <p:cNvPr id="657" name="Shape 657"/>
          <p:cNvSpPr txBox="1"/>
          <p:nvPr/>
        </p:nvSpPr>
        <p:spPr>
          <a:xfrm>
            <a:off x="7425125" y="220250"/>
            <a:ext cx="1601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TEAM </a:t>
            </a: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LUMOS</a:t>
            </a:r>
          </a:p>
        </p:txBody>
      </p:sp>
      <p:sp>
        <p:nvSpPr>
          <p:cNvPr id="658" name="Shape 658"/>
          <p:cNvSpPr/>
          <p:nvPr/>
        </p:nvSpPr>
        <p:spPr>
          <a:xfrm>
            <a:off x="6998825" y="170450"/>
            <a:ext cx="426300" cy="46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59" name="Shape 659"/>
          <p:cNvGrpSpPr/>
          <p:nvPr/>
        </p:nvGrpSpPr>
        <p:grpSpPr>
          <a:xfrm>
            <a:off x="7103989" y="229498"/>
            <a:ext cx="215966" cy="342398"/>
            <a:chOff x="6718575" y="2318625"/>
            <a:chExt cx="256950" cy="407375"/>
          </a:xfrm>
        </p:grpSpPr>
        <p:sp>
          <p:nvSpPr>
            <p:cNvPr id="660" name="Shape 660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5" name="Shape 665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6" name="Shape 666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68" name="Shape 668"/>
          <p:cNvSpPr txBox="1"/>
          <p:nvPr/>
        </p:nvSpPr>
        <p:spPr>
          <a:xfrm>
            <a:off x="432050" y="3409975"/>
            <a:ext cx="8270700" cy="10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All LIFX Endpoints receive and send JSON!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ew-york-city-78181_1920.jpg" id="673" name="Shape 673"/>
          <p:cNvPicPr preferRelativeResize="0"/>
          <p:nvPr/>
        </p:nvPicPr>
        <p:blipFill rotWithShape="1">
          <a:blip r:embed="rId3">
            <a:alphaModFix/>
          </a:blip>
          <a:srcRect b="7308" l="0" r="0" t="7316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Shape 674"/>
          <p:cNvSpPr/>
          <p:nvPr/>
        </p:nvSpPr>
        <p:spPr>
          <a:xfrm>
            <a:off x="2557487" y="0"/>
            <a:ext cx="4029000" cy="4703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75" name="Shape 675"/>
          <p:cNvSpPr txBox="1"/>
          <p:nvPr/>
        </p:nvSpPr>
        <p:spPr>
          <a:xfrm>
            <a:off x="2557500" y="0"/>
            <a:ext cx="4029000" cy="9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3600">
                <a:solidFill>
                  <a:srgbClr val="4E6E9A"/>
                </a:solidFill>
                <a:latin typeface="Muli"/>
                <a:ea typeface="Muli"/>
                <a:cs typeface="Muli"/>
                <a:sym typeface="Muli"/>
              </a:rPr>
              <a:t>Challenges</a:t>
            </a:r>
          </a:p>
        </p:txBody>
      </p:sp>
      <p:grpSp>
        <p:nvGrpSpPr>
          <p:cNvPr id="676" name="Shape 676"/>
          <p:cNvGrpSpPr/>
          <p:nvPr/>
        </p:nvGrpSpPr>
        <p:grpSpPr>
          <a:xfrm>
            <a:off x="2806818" y="655577"/>
            <a:ext cx="3501456" cy="69000"/>
            <a:chOff x="684762" y="3506750"/>
            <a:chExt cx="3536825" cy="69000"/>
          </a:xfrm>
        </p:grpSpPr>
        <p:sp>
          <p:nvSpPr>
            <p:cNvPr id="677" name="Shape 677"/>
            <p:cNvSpPr/>
            <p:nvPr/>
          </p:nvSpPr>
          <p:spPr>
            <a:xfrm>
              <a:off x="1515449" y="3506750"/>
              <a:ext cx="1003799" cy="69000"/>
            </a:xfrm>
            <a:prstGeom prst="rect">
              <a:avLst/>
            </a:prstGeom>
            <a:solidFill>
              <a:srgbClr val="5477A7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684762" y="3506750"/>
              <a:ext cx="830700" cy="69000"/>
            </a:xfrm>
            <a:prstGeom prst="rect">
              <a:avLst/>
            </a:prstGeom>
            <a:solidFill>
              <a:srgbClr val="4E6E9A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3438287" y="3506750"/>
              <a:ext cx="783300" cy="69000"/>
            </a:xfrm>
            <a:prstGeom prst="rect">
              <a:avLst/>
            </a:prstGeom>
            <a:solidFill>
              <a:srgbClr val="648DC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Shape 680"/>
            <p:cNvSpPr/>
            <p:nvPr/>
          </p:nvSpPr>
          <p:spPr>
            <a:xfrm>
              <a:off x="2519143" y="3506750"/>
              <a:ext cx="918900" cy="69000"/>
            </a:xfrm>
            <a:prstGeom prst="rect">
              <a:avLst/>
            </a:prstGeom>
            <a:solidFill>
              <a:srgbClr val="5A7FB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1" name="Shape 681"/>
          <p:cNvSpPr txBox="1"/>
          <p:nvPr/>
        </p:nvSpPr>
        <p:spPr>
          <a:xfrm>
            <a:off x="2757450" y="880175"/>
            <a:ext cx="3629100" cy="3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Muli"/>
              <a:buChar char="●"/>
            </a:pPr>
            <a:r>
              <a:rPr lang="en" sz="180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Servers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Muli"/>
              <a:buChar char="●"/>
            </a:pPr>
            <a:r>
              <a:rPr lang="en" sz="180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Limitations of using both Flask and Flask-Ask for a flask server deployment on Nginx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Muli"/>
              <a:buChar char="●"/>
            </a:pPr>
            <a:r>
              <a:rPr lang="en" sz="180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Celery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Muli"/>
              <a:buChar char="●"/>
            </a:pPr>
            <a:r>
              <a:rPr lang="en" sz="180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Hardware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Muli"/>
              <a:buChar char="●"/>
            </a:pPr>
            <a:r>
              <a:rPr lang="en" sz="180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Combined limitations of all the software that we used</a:t>
            </a:r>
          </a:p>
        </p:txBody>
      </p:sp>
      <p:sp>
        <p:nvSpPr>
          <p:cNvPr id="682" name="Shape 682"/>
          <p:cNvSpPr/>
          <p:nvPr/>
        </p:nvSpPr>
        <p:spPr>
          <a:xfrm>
            <a:off x="6998825" y="170450"/>
            <a:ext cx="426300" cy="46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83" name="Shape 683"/>
          <p:cNvGrpSpPr/>
          <p:nvPr/>
        </p:nvGrpSpPr>
        <p:grpSpPr>
          <a:xfrm>
            <a:off x="7103989" y="229498"/>
            <a:ext cx="215966" cy="342398"/>
            <a:chOff x="6718575" y="2318625"/>
            <a:chExt cx="256950" cy="407375"/>
          </a:xfrm>
        </p:grpSpPr>
        <p:sp>
          <p:nvSpPr>
            <p:cNvPr id="684" name="Shape 684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5" name="Shape 685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91" name="Shape 691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92" name="Shape 692"/>
          <p:cNvSpPr txBox="1"/>
          <p:nvPr/>
        </p:nvSpPr>
        <p:spPr>
          <a:xfrm>
            <a:off x="7425125" y="220250"/>
            <a:ext cx="1601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TEAM </a:t>
            </a:r>
            <a:r>
              <a:rPr lang="en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LUMOS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 txBox="1"/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Challenges are Fun Though</a:t>
            </a:r>
          </a:p>
        </p:txBody>
      </p:sp>
      <p:sp>
        <p:nvSpPr>
          <p:cNvPr id="698" name="Shape 698"/>
          <p:cNvSpPr txBox="1"/>
          <p:nvPr/>
        </p:nvSpPr>
        <p:spPr>
          <a:xfrm>
            <a:off x="6116700" y="1320350"/>
            <a:ext cx="117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50%</a:t>
            </a:r>
          </a:p>
        </p:txBody>
      </p:sp>
      <p:sp>
        <p:nvSpPr>
          <p:cNvPr id="699" name="Shape 699"/>
          <p:cNvSpPr txBox="1"/>
          <p:nvPr/>
        </p:nvSpPr>
        <p:spPr>
          <a:xfrm>
            <a:off x="6116700" y="2556575"/>
            <a:ext cx="117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32</a:t>
            </a:r>
            <a:r>
              <a:rPr lang="en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%</a:t>
            </a:r>
          </a:p>
        </p:txBody>
      </p:sp>
      <p:sp>
        <p:nvSpPr>
          <p:cNvPr id="700" name="Shape 700"/>
          <p:cNvSpPr txBox="1"/>
          <p:nvPr/>
        </p:nvSpPr>
        <p:spPr>
          <a:xfrm>
            <a:off x="6116700" y="3781450"/>
            <a:ext cx="117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70</a:t>
            </a:r>
            <a:r>
              <a:rPr lang="en" sz="36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%</a:t>
            </a:r>
          </a:p>
        </p:txBody>
      </p:sp>
      <p:pic>
        <p:nvPicPr>
          <p:cNvPr descr="img_20170207_133435_340_1024.jpg" id="701" name="Shape 701"/>
          <p:cNvPicPr preferRelativeResize="0"/>
          <p:nvPr/>
        </p:nvPicPr>
        <p:blipFill rotWithShape="1">
          <a:blip r:embed="rId3">
            <a:alphaModFix/>
          </a:blip>
          <a:srcRect b="1205" l="12647" r="12647" t="0"/>
          <a:stretch/>
        </p:blipFill>
        <p:spPr>
          <a:xfrm>
            <a:off x="620925" y="1216374"/>
            <a:ext cx="2854425" cy="377472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Shape 702"/>
          <p:cNvSpPr txBox="1"/>
          <p:nvPr/>
        </p:nvSpPr>
        <p:spPr>
          <a:xfrm>
            <a:off x="1026237" y="1261575"/>
            <a:ext cx="2073300" cy="2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Amazon Alexa Hours</a:t>
            </a:r>
          </a:p>
        </p:txBody>
      </p:sp>
      <p:pic>
        <p:nvPicPr>
          <p:cNvPr id="703" name="Shape 7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4823" y="1216374"/>
            <a:ext cx="4627601" cy="26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 txBox="1"/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Future Steps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311700" y="1314300"/>
            <a:ext cx="2716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Integrate with AWS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3148837" y="1314300"/>
            <a:ext cx="2716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Hands-Free AlexaPi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5985975" y="1314300"/>
            <a:ext cx="2716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Expand Services</a:t>
            </a:r>
          </a:p>
        </p:txBody>
      </p:sp>
      <p:sp>
        <p:nvSpPr>
          <p:cNvPr id="712" name="Shape 712"/>
          <p:cNvSpPr txBox="1"/>
          <p:nvPr/>
        </p:nvSpPr>
        <p:spPr>
          <a:xfrm>
            <a:off x="311700" y="1757411"/>
            <a:ext cx="2716800" cy="28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So that remote servers can run background processes, like Celery,  to keep Alexa options available online.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Migrate from a Flask backend to Django for extended support with Celery.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Move to keep Alexa available and fully functional.</a:t>
            </a:r>
          </a:p>
        </p:txBody>
      </p:sp>
      <p:sp>
        <p:nvSpPr>
          <p:cNvPr id="713" name="Shape 713"/>
          <p:cNvSpPr txBox="1"/>
          <p:nvPr/>
        </p:nvSpPr>
        <p:spPr>
          <a:xfrm>
            <a:off x="3148837" y="1757411"/>
            <a:ext cx="2716800" cy="28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Change Alexa to respond to voice commands without the need to push a button.</a:t>
            </a:r>
          </a:p>
        </p:txBody>
      </p:sp>
      <p:sp>
        <p:nvSpPr>
          <p:cNvPr id="714" name="Shape 714"/>
          <p:cNvSpPr txBox="1"/>
          <p:nvPr/>
        </p:nvSpPr>
        <p:spPr>
          <a:xfrm>
            <a:off x="5985975" y="1757411"/>
            <a:ext cx="2716800" cy="28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Future services could be extended to incorporate other smart devices with AlexaPi.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Cater to other consumer services and needs (e.g. treat jet lag, a “Security Mode” with a webcam, scheduled lights for when you’re away on vacation, etc.)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7425125" y="220250"/>
            <a:ext cx="1601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TEAM </a:t>
            </a: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LUMOS</a:t>
            </a:r>
          </a:p>
        </p:txBody>
      </p:sp>
      <p:sp>
        <p:nvSpPr>
          <p:cNvPr id="716" name="Shape 716"/>
          <p:cNvSpPr/>
          <p:nvPr/>
        </p:nvSpPr>
        <p:spPr>
          <a:xfrm>
            <a:off x="6998825" y="170450"/>
            <a:ext cx="426300" cy="46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17" name="Shape 717"/>
          <p:cNvGrpSpPr/>
          <p:nvPr/>
        </p:nvGrpSpPr>
        <p:grpSpPr>
          <a:xfrm>
            <a:off x="7103989" y="229498"/>
            <a:ext cx="215966" cy="342398"/>
            <a:chOff x="6718575" y="2318625"/>
            <a:chExt cx="256950" cy="407375"/>
          </a:xfrm>
        </p:grpSpPr>
        <p:sp>
          <p:nvSpPr>
            <p:cNvPr id="718" name="Shape 718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19" name="Shape 719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5" name="Shape 725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grpSp>
        <p:nvGrpSpPr>
          <p:cNvPr id="197" name="Shape 197"/>
          <p:cNvGrpSpPr/>
          <p:nvPr/>
        </p:nvGrpSpPr>
        <p:grpSpPr>
          <a:xfrm>
            <a:off x="4432933" y="1028668"/>
            <a:ext cx="278152" cy="345817"/>
            <a:chOff x="0" y="46600"/>
            <a:chExt cx="3121800" cy="5004600"/>
          </a:xfrm>
        </p:grpSpPr>
        <p:sp>
          <p:nvSpPr>
            <p:cNvPr id="198" name="Shape 198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99" name="Shape 199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Shape 201"/>
          <p:cNvSpPr txBox="1"/>
          <p:nvPr/>
        </p:nvSpPr>
        <p:spPr>
          <a:xfrm>
            <a:off x="4919125" y="970125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About the Team</a:t>
            </a:r>
          </a:p>
        </p:txBody>
      </p:sp>
      <p:sp>
        <p:nvSpPr>
          <p:cNvPr id="202" name="Shape 202"/>
          <p:cNvSpPr txBox="1"/>
          <p:nvPr/>
        </p:nvSpPr>
        <p:spPr>
          <a:xfrm>
            <a:off x="4919125" y="1772187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Tech Stack</a:t>
            </a:r>
          </a:p>
        </p:txBody>
      </p:sp>
      <p:sp>
        <p:nvSpPr>
          <p:cNvPr id="203" name="Shape 203"/>
          <p:cNvSpPr txBox="1"/>
          <p:nvPr/>
        </p:nvSpPr>
        <p:spPr>
          <a:xfrm>
            <a:off x="4919125" y="2574250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Demo</a:t>
            </a:r>
          </a:p>
        </p:txBody>
      </p:sp>
      <p:sp>
        <p:nvSpPr>
          <p:cNvPr id="204" name="Shape 204"/>
          <p:cNvSpPr txBox="1"/>
          <p:nvPr/>
        </p:nvSpPr>
        <p:spPr>
          <a:xfrm>
            <a:off x="4919125" y="3376312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Challenges</a:t>
            </a:r>
          </a:p>
        </p:txBody>
      </p:sp>
      <p:sp>
        <p:nvSpPr>
          <p:cNvPr id="205" name="Shape 205"/>
          <p:cNvSpPr txBox="1"/>
          <p:nvPr/>
        </p:nvSpPr>
        <p:spPr>
          <a:xfrm>
            <a:off x="4919125" y="4178375"/>
            <a:ext cx="3518400" cy="4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Future Steps</a:t>
            </a:r>
          </a:p>
        </p:txBody>
      </p:sp>
      <p:grpSp>
        <p:nvGrpSpPr>
          <p:cNvPr id="206" name="Shape 206"/>
          <p:cNvGrpSpPr/>
          <p:nvPr/>
        </p:nvGrpSpPr>
        <p:grpSpPr>
          <a:xfrm>
            <a:off x="4432933" y="1830743"/>
            <a:ext cx="278152" cy="345817"/>
            <a:chOff x="0" y="46600"/>
            <a:chExt cx="3121800" cy="5004600"/>
          </a:xfrm>
        </p:grpSpPr>
        <p:sp>
          <p:nvSpPr>
            <p:cNvPr id="207" name="Shape 207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Shape 209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Shape 210"/>
          <p:cNvGrpSpPr/>
          <p:nvPr/>
        </p:nvGrpSpPr>
        <p:grpSpPr>
          <a:xfrm>
            <a:off x="4432933" y="2632818"/>
            <a:ext cx="278152" cy="345817"/>
            <a:chOff x="0" y="46600"/>
            <a:chExt cx="3121800" cy="5004600"/>
          </a:xfrm>
        </p:grpSpPr>
        <p:sp>
          <p:nvSpPr>
            <p:cNvPr id="211" name="Shape 211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2" name="Shape 212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Shape 213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Shape 214"/>
          <p:cNvGrpSpPr/>
          <p:nvPr/>
        </p:nvGrpSpPr>
        <p:grpSpPr>
          <a:xfrm>
            <a:off x="4432933" y="3434893"/>
            <a:ext cx="278152" cy="345817"/>
            <a:chOff x="0" y="46600"/>
            <a:chExt cx="3121800" cy="5004600"/>
          </a:xfrm>
        </p:grpSpPr>
        <p:sp>
          <p:nvSpPr>
            <p:cNvPr id="215" name="Shape 215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16" name="Shape 216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Shape 217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" name="Shape 218"/>
          <p:cNvGrpSpPr/>
          <p:nvPr/>
        </p:nvGrpSpPr>
        <p:grpSpPr>
          <a:xfrm>
            <a:off x="4432933" y="4236968"/>
            <a:ext cx="278152" cy="345817"/>
            <a:chOff x="0" y="46600"/>
            <a:chExt cx="3121800" cy="5004600"/>
          </a:xfrm>
        </p:grpSpPr>
        <p:sp>
          <p:nvSpPr>
            <p:cNvPr id="219" name="Shape 219"/>
            <p:cNvSpPr/>
            <p:nvPr/>
          </p:nvSpPr>
          <p:spPr>
            <a:xfrm>
              <a:off x="0" y="466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0" name="Shape 220"/>
            <p:cNvSpPr/>
            <p:nvPr/>
          </p:nvSpPr>
          <p:spPr>
            <a:xfrm flipH="1">
              <a:off x="0" y="2548900"/>
              <a:ext cx="3121800" cy="2502300"/>
            </a:xfrm>
            <a:prstGeom prst="parallelogram">
              <a:avLst>
                <a:gd fmla="val 55860" name="adj"/>
              </a:avLst>
            </a:prstGeom>
            <a:solidFill>
              <a:srgbClr val="5E85B9">
                <a:alpha val="9115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Shape 221"/>
            <p:cNvSpPr/>
            <p:nvPr/>
          </p:nvSpPr>
          <p:spPr>
            <a:xfrm rot="5400000">
              <a:off x="-1450150" y="1671525"/>
              <a:ext cx="4647600" cy="1747200"/>
            </a:xfrm>
            <a:prstGeom prst="triangle">
              <a:avLst>
                <a:gd fmla="val 50126" name="adj"/>
              </a:avLst>
            </a:prstGeom>
            <a:solidFill>
              <a:srgbClr val="38444A">
                <a:alpha val="59620"/>
              </a:srgbClr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Shape 222"/>
          <p:cNvSpPr txBox="1"/>
          <p:nvPr/>
        </p:nvSpPr>
        <p:spPr>
          <a:xfrm>
            <a:off x="7425125" y="220250"/>
            <a:ext cx="1601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TEAM </a:t>
            </a: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LUMOS</a:t>
            </a:r>
          </a:p>
        </p:txBody>
      </p:sp>
      <p:sp>
        <p:nvSpPr>
          <p:cNvPr id="223" name="Shape 223"/>
          <p:cNvSpPr/>
          <p:nvPr/>
        </p:nvSpPr>
        <p:spPr>
          <a:xfrm>
            <a:off x="6998825" y="170450"/>
            <a:ext cx="426300" cy="46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24" name="Shape 224"/>
          <p:cNvGrpSpPr/>
          <p:nvPr/>
        </p:nvGrpSpPr>
        <p:grpSpPr>
          <a:xfrm>
            <a:off x="7103989" y="229498"/>
            <a:ext cx="215966" cy="342398"/>
            <a:chOff x="6718575" y="2318625"/>
            <a:chExt cx="256950" cy="407375"/>
          </a:xfrm>
        </p:grpSpPr>
        <p:sp>
          <p:nvSpPr>
            <p:cNvPr id="225" name="Shape 225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7" name="Shape 227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8" name="Shape 228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0" name="Shape 230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1" name="Shape 231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539025" y="2499500"/>
            <a:ext cx="6054000" cy="841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About</a:t>
            </a: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en">
                <a:solidFill>
                  <a:srgbClr val="75A6E7"/>
                </a:solidFill>
                <a:latin typeface="Arial Black"/>
                <a:ea typeface="Arial Black"/>
                <a:cs typeface="Arial Black"/>
                <a:sym typeface="Arial Black"/>
              </a:rPr>
              <a:t>TEAM LUMOS</a:t>
            </a:r>
          </a:p>
        </p:txBody>
      </p:sp>
      <p:sp>
        <p:nvSpPr>
          <p:cNvPr id="238" name="Shape 238"/>
          <p:cNvSpPr txBox="1"/>
          <p:nvPr>
            <p:ph idx="1" type="subTitle"/>
          </p:nvPr>
        </p:nvSpPr>
        <p:spPr>
          <a:xfrm>
            <a:off x="539025" y="3664800"/>
            <a:ext cx="6372000" cy="42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Introducing the shining stars of Team LUMOS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7276850" y="4352700"/>
            <a:ext cx="1601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TEAM</a:t>
            </a:r>
            <a:r>
              <a:rPr lang="en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rPr>
              <a:t> LUMOS</a:t>
            </a:r>
          </a:p>
        </p:txBody>
      </p:sp>
      <p:sp>
        <p:nvSpPr>
          <p:cNvPr id="240" name="Shape 240"/>
          <p:cNvSpPr/>
          <p:nvPr/>
        </p:nvSpPr>
        <p:spPr>
          <a:xfrm>
            <a:off x="6850550" y="4302900"/>
            <a:ext cx="426300" cy="46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41" name="Shape 241"/>
          <p:cNvGrpSpPr/>
          <p:nvPr/>
        </p:nvGrpSpPr>
        <p:grpSpPr>
          <a:xfrm>
            <a:off x="6955714" y="4361948"/>
            <a:ext cx="215966" cy="342398"/>
            <a:chOff x="6718575" y="2318625"/>
            <a:chExt cx="256950" cy="407375"/>
          </a:xfrm>
        </p:grpSpPr>
        <p:sp>
          <p:nvSpPr>
            <p:cNvPr id="242" name="Shape 242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4" name="Shape 244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5" name="Shape 245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8" name="Shape 248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9" name="Shape 249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blo.jpg" id="254" name="Shape 254"/>
          <p:cNvPicPr preferRelativeResize="0"/>
          <p:nvPr/>
        </p:nvPicPr>
        <p:blipFill rotWithShape="1">
          <a:blip r:embed="rId3">
            <a:alphaModFix/>
          </a:blip>
          <a:srcRect b="7366" l="0" r="0" t="7366"/>
          <a:stretch/>
        </p:blipFill>
        <p:spPr>
          <a:xfrm>
            <a:off x="5506200" y="2286662"/>
            <a:ext cx="1506338" cy="1391511"/>
          </a:xfrm>
          <a:prstGeom prst="rect">
            <a:avLst/>
          </a:prstGeom>
          <a:noFill/>
          <a:ln cap="flat" cmpd="sng" w="2857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55" name="Shape 255"/>
          <p:cNvSpPr txBox="1"/>
          <p:nvPr/>
        </p:nvSpPr>
        <p:spPr>
          <a:xfrm>
            <a:off x="370482" y="4061193"/>
            <a:ext cx="15363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rPr>
              <a:t>Celery Consultant</a:t>
            </a:r>
          </a:p>
        </p:txBody>
      </p:sp>
      <p:sp>
        <p:nvSpPr>
          <p:cNvPr id="256" name="Shape 256"/>
          <p:cNvSpPr txBox="1"/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Meet Team LUMOS</a:t>
            </a:r>
          </a:p>
        </p:txBody>
      </p:sp>
      <p:sp>
        <p:nvSpPr>
          <p:cNvPr id="257" name="Shape 257"/>
          <p:cNvSpPr txBox="1"/>
          <p:nvPr>
            <p:ph idx="2" type="subTitle"/>
          </p:nvPr>
        </p:nvSpPr>
        <p:spPr>
          <a:xfrm>
            <a:off x="370482" y="941525"/>
            <a:ext cx="8460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i="1" lang="en"/>
              <a:t>“Live in rooms full of light.” - Cornelius Celsus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472320" y="3822285"/>
            <a:ext cx="15363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Muli"/>
                <a:ea typeface="Muli"/>
                <a:cs typeface="Muli"/>
                <a:sym typeface="Muli"/>
              </a:rPr>
              <a:t>Woojae Yi</a:t>
            </a:r>
          </a:p>
        </p:txBody>
      </p:sp>
      <p:sp>
        <p:nvSpPr>
          <p:cNvPr id="259" name="Shape 259"/>
          <p:cNvSpPr txBox="1"/>
          <p:nvPr/>
        </p:nvSpPr>
        <p:spPr>
          <a:xfrm>
            <a:off x="1963000" y="4234000"/>
            <a:ext cx="17382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rPr>
              <a:t>Alexa Whisperer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rPr>
              <a:t>Algorithm Aficionado</a:t>
            </a:r>
          </a:p>
        </p:txBody>
      </p:sp>
      <p:sp>
        <p:nvSpPr>
          <p:cNvPr id="260" name="Shape 260"/>
          <p:cNvSpPr txBox="1"/>
          <p:nvPr/>
        </p:nvSpPr>
        <p:spPr>
          <a:xfrm>
            <a:off x="2008674" y="3846585"/>
            <a:ext cx="15363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Muli"/>
                <a:ea typeface="Muli"/>
                <a:cs typeface="Muli"/>
                <a:sym typeface="Muli"/>
              </a:rPr>
              <a:t>Matt Weingarten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3757425" y="4015001"/>
            <a:ext cx="1536300" cy="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rPr>
              <a:t>Server Scallywag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3757443" y="3747397"/>
            <a:ext cx="15363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Muli"/>
                <a:ea typeface="Muli"/>
                <a:cs typeface="Muli"/>
                <a:sym typeface="Muli"/>
              </a:rPr>
              <a:t>Joe Viveiros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5506175" y="4233968"/>
            <a:ext cx="15363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rPr>
              <a:t>Hardware Guru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5533262" y="3822285"/>
            <a:ext cx="1536300" cy="26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Muli"/>
                <a:ea typeface="Muli"/>
                <a:cs typeface="Muli"/>
                <a:sym typeface="Muli"/>
              </a:rPr>
              <a:t>Pablo Hernandez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7254918" y="4062402"/>
            <a:ext cx="1525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1200"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rPr>
              <a:t>Flask-Ask me about it </a:t>
            </a:r>
          </a:p>
        </p:txBody>
      </p:sp>
      <p:sp>
        <p:nvSpPr>
          <p:cNvPr id="266" name="Shape 266"/>
          <p:cNvSpPr txBox="1"/>
          <p:nvPr/>
        </p:nvSpPr>
        <p:spPr>
          <a:xfrm>
            <a:off x="7428018" y="3737533"/>
            <a:ext cx="15252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600">
                <a:latin typeface="Muli"/>
                <a:ea typeface="Muli"/>
                <a:cs typeface="Muli"/>
                <a:sym typeface="Muli"/>
              </a:rPr>
              <a:t>Meriç Bal</a:t>
            </a:r>
          </a:p>
        </p:txBody>
      </p:sp>
      <p:pic>
        <p:nvPicPr>
          <p:cNvPr id="267" name="Shape 2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326" y="2127624"/>
            <a:ext cx="1230424" cy="1550677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68" name="Shape 268"/>
          <p:cNvPicPr preferRelativeResize="0"/>
          <p:nvPr/>
        </p:nvPicPr>
        <p:blipFill rotWithShape="1">
          <a:blip r:embed="rId5">
            <a:alphaModFix/>
          </a:blip>
          <a:srcRect b="0" l="25148" r="14311" t="4012"/>
          <a:stretch/>
        </p:blipFill>
        <p:spPr>
          <a:xfrm>
            <a:off x="2008624" y="2226950"/>
            <a:ext cx="1395850" cy="1451201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id="269" name="Shape 2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41075" y="2127475"/>
            <a:ext cx="1395849" cy="1550675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70" name="Shape 270"/>
          <p:cNvSpPr txBox="1"/>
          <p:nvPr/>
        </p:nvSpPr>
        <p:spPr>
          <a:xfrm>
            <a:off x="7425125" y="220250"/>
            <a:ext cx="1601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TEAM </a:t>
            </a: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LUMOS</a:t>
            </a:r>
          </a:p>
        </p:txBody>
      </p:sp>
      <p:sp>
        <p:nvSpPr>
          <p:cNvPr id="271" name="Shape 271"/>
          <p:cNvSpPr/>
          <p:nvPr/>
        </p:nvSpPr>
        <p:spPr>
          <a:xfrm>
            <a:off x="6998825" y="170450"/>
            <a:ext cx="426300" cy="46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72" name="Shape 272"/>
          <p:cNvGrpSpPr/>
          <p:nvPr/>
        </p:nvGrpSpPr>
        <p:grpSpPr>
          <a:xfrm>
            <a:off x="7103989" y="229498"/>
            <a:ext cx="215966" cy="342398"/>
            <a:chOff x="6718575" y="2318625"/>
            <a:chExt cx="256950" cy="407375"/>
          </a:xfrm>
        </p:grpSpPr>
        <p:sp>
          <p:nvSpPr>
            <p:cNvPr id="273" name="Shape 273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6" name="Shape 276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7" name="Shape 277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9" name="Shape 279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0" name="Shape 280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1" name="Shape 2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02162" y="2199375"/>
            <a:ext cx="1506350" cy="15063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/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Story</a:t>
            </a:r>
          </a:p>
        </p:txBody>
      </p:sp>
      <p:sp>
        <p:nvSpPr>
          <p:cNvPr id="287" name="Shape 287"/>
          <p:cNvSpPr txBox="1"/>
          <p:nvPr>
            <p:ph idx="2" type="subTitle"/>
          </p:nvPr>
        </p:nvSpPr>
        <p:spPr>
          <a:xfrm>
            <a:off x="370475" y="941525"/>
            <a:ext cx="8460000" cy="921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400">
                <a:latin typeface="Muli"/>
                <a:ea typeface="Muli"/>
                <a:cs typeface="Muli"/>
                <a:sym typeface="Muli"/>
              </a:rPr>
              <a:t>Do you live in an apartment with that lacks natural sunlight?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78571"/>
              <a:buFont typeface="Arial"/>
              <a:buNone/>
            </a:pPr>
            <a:r>
              <a:rPr lang="en" sz="1400">
                <a:latin typeface="Muli"/>
                <a:ea typeface="Muli"/>
                <a:cs typeface="Muli"/>
                <a:sym typeface="Muli"/>
              </a:rPr>
              <a:t>Or perhaps you are simply missing the shining sun?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1932850" y="2161662"/>
            <a:ext cx="22191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Using AlexaPi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5539800" y="2181775"/>
            <a:ext cx="32925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>
                <a:solidFill>
                  <a:srgbClr val="595959"/>
                </a:solidFill>
                <a:latin typeface="Muli"/>
                <a:ea typeface="Muli"/>
                <a:cs typeface="Muli"/>
                <a:sym typeface="Muli"/>
              </a:rPr>
              <a:t>Bring the sun to you!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311700" y="2752675"/>
            <a:ext cx="3999900" cy="15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We, </a:t>
            </a:r>
            <a:r>
              <a:rPr b="1"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Team LUMOS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, have brought the convenience of voice command to your life with just a fraction of the cost of Amazon’s Echo devices.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Using a </a:t>
            </a:r>
            <a:r>
              <a:rPr b="1"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RaspberryPi 3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 as our “Alexa Hub,” we can use Custom Alexa Skills to talk to our LIFX smart bulbs </a:t>
            </a:r>
            <a:r>
              <a:rPr b="1"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AND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832400" y="2752675"/>
            <a:ext cx="3999900" cy="16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LIFX bulbs come standard with wi-fi and have their own documentation for using their </a:t>
            </a:r>
            <a:r>
              <a:rPr b="1"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HTTP API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Note</a:t>
            </a:r>
            <a:r>
              <a:rPr lang="en" sz="12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: These custom Alexa Skills are currently exclusive with the LIFX smart LED bulbs, but future development may include other compatible hardware.</a:t>
            </a:r>
          </a:p>
        </p:txBody>
      </p:sp>
      <p:pic>
        <p:nvPicPr>
          <p:cNvPr id="292" name="Shape 2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5900" y="2181775"/>
            <a:ext cx="432075" cy="4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00" y="2161650"/>
            <a:ext cx="375923" cy="47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2750" y="2181762"/>
            <a:ext cx="432075" cy="4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Shape 295"/>
          <p:cNvSpPr txBox="1"/>
          <p:nvPr/>
        </p:nvSpPr>
        <p:spPr>
          <a:xfrm>
            <a:off x="7425125" y="220250"/>
            <a:ext cx="1601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TEAM </a:t>
            </a: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LUMOS</a:t>
            </a:r>
          </a:p>
        </p:txBody>
      </p:sp>
      <p:sp>
        <p:nvSpPr>
          <p:cNvPr id="296" name="Shape 296"/>
          <p:cNvSpPr/>
          <p:nvPr/>
        </p:nvSpPr>
        <p:spPr>
          <a:xfrm>
            <a:off x="6998825" y="170450"/>
            <a:ext cx="426300" cy="46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97" name="Shape 297"/>
          <p:cNvGrpSpPr/>
          <p:nvPr/>
        </p:nvGrpSpPr>
        <p:grpSpPr>
          <a:xfrm>
            <a:off x="7103989" y="229498"/>
            <a:ext cx="215966" cy="342398"/>
            <a:chOff x="6718575" y="2318625"/>
            <a:chExt cx="256950" cy="407375"/>
          </a:xfrm>
        </p:grpSpPr>
        <p:sp>
          <p:nvSpPr>
            <p:cNvPr id="298" name="Shape 298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9" name="Shape 299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0" name="Shape 300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1" name="Shape 301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2" name="Shape 302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3" name="Shape 303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4" name="Shape 304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5" name="Shape 305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Features</a:t>
            </a:r>
          </a:p>
        </p:txBody>
      </p:sp>
      <p:sp>
        <p:nvSpPr>
          <p:cNvPr id="311" name="Shape 311"/>
          <p:cNvSpPr txBox="1"/>
          <p:nvPr/>
        </p:nvSpPr>
        <p:spPr>
          <a:xfrm>
            <a:off x="5985975" y="1833024"/>
            <a:ext cx="2716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9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Set your personal light alarm for waking up more naturally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3148850" y="2002206"/>
            <a:ext cx="2716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9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1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Sunrise, sunset, romance, night etc..</a:t>
            </a:r>
          </a:p>
        </p:txBody>
      </p:sp>
      <p:sp>
        <p:nvSpPr>
          <p:cNvPr id="313" name="Shape 313"/>
          <p:cNvSpPr txBox="1"/>
          <p:nvPr/>
        </p:nvSpPr>
        <p:spPr>
          <a:xfrm>
            <a:off x="311725" y="2002206"/>
            <a:ext cx="27168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just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900">
              <a:solidFill>
                <a:srgbClr val="434343"/>
              </a:solidFill>
              <a:latin typeface="Muli"/>
              <a:ea typeface="Muli"/>
              <a:cs typeface="Muli"/>
              <a:sym typeface="Muli"/>
            </a:endParaRPr>
          </a:p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Custom sunrise and sunset times.</a:t>
            </a:r>
          </a:p>
          <a:p>
            <a:pPr lv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434343"/>
                </a:solidFill>
                <a:latin typeface="Muli"/>
                <a:ea typeface="Muli"/>
                <a:cs typeface="Muli"/>
                <a:sym typeface="Muli"/>
              </a:rPr>
              <a:t>Set sunrise to your local sunrise time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311700" y="1238100"/>
            <a:ext cx="2716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Automated Mode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3148837" y="1238100"/>
            <a:ext cx="2716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Static Modes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5985975" y="1238100"/>
            <a:ext cx="2716800" cy="4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666666"/>
                </a:solidFill>
                <a:latin typeface="Muli"/>
                <a:ea typeface="Muli"/>
                <a:cs typeface="Muli"/>
                <a:sym typeface="Muli"/>
              </a:rPr>
              <a:t>Alarm mode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7425125" y="220250"/>
            <a:ext cx="1601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TEAM </a:t>
            </a: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LUMOS</a:t>
            </a:r>
          </a:p>
        </p:txBody>
      </p:sp>
      <p:sp>
        <p:nvSpPr>
          <p:cNvPr id="318" name="Shape 318"/>
          <p:cNvSpPr/>
          <p:nvPr/>
        </p:nvSpPr>
        <p:spPr>
          <a:xfrm>
            <a:off x="6998825" y="170450"/>
            <a:ext cx="426300" cy="46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19" name="Shape 319"/>
          <p:cNvGrpSpPr/>
          <p:nvPr/>
        </p:nvGrpSpPr>
        <p:grpSpPr>
          <a:xfrm>
            <a:off x="7103989" y="229498"/>
            <a:ext cx="215966" cy="342398"/>
            <a:chOff x="6718575" y="2318625"/>
            <a:chExt cx="256950" cy="407375"/>
          </a:xfrm>
        </p:grpSpPr>
        <p:sp>
          <p:nvSpPr>
            <p:cNvPr id="320" name="Shape 320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2" type="subTitle"/>
          </p:nvPr>
        </p:nvSpPr>
        <p:spPr>
          <a:xfrm>
            <a:off x="370482" y="941525"/>
            <a:ext cx="8460000" cy="393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Thank you to all the services used:</a:t>
            </a:r>
          </a:p>
        </p:txBody>
      </p:sp>
      <p:sp>
        <p:nvSpPr>
          <p:cNvPr id="333" name="Shape 333"/>
          <p:cNvSpPr txBox="1"/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Our Tech Stack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50" y="1610775"/>
            <a:ext cx="2338747" cy="915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474" y="2878250"/>
            <a:ext cx="2338320" cy="91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3696" y="1461258"/>
            <a:ext cx="1543700" cy="154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2150" y="1524650"/>
            <a:ext cx="1739973" cy="1087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62325" y="3302175"/>
            <a:ext cx="1739962" cy="146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61874" y="3302174"/>
            <a:ext cx="2476718" cy="9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56875" y="1187725"/>
            <a:ext cx="2086200" cy="176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0474" y="3981026"/>
            <a:ext cx="2497576" cy="98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274275" y="3302175"/>
            <a:ext cx="1468800" cy="14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Shape 343"/>
          <p:cNvSpPr txBox="1"/>
          <p:nvPr/>
        </p:nvSpPr>
        <p:spPr>
          <a:xfrm>
            <a:off x="7425125" y="220250"/>
            <a:ext cx="1601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TEAM </a:t>
            </a: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LUMOS</a:t>
            </a:r>
          </a:p>
        </p:txBody>
      </p:sp>
      <p:sp>
        <p:nvSpPr>
          <p:cNvPr id="344" name="Shape 344"/>
          <p:cNvSpPr/>
          <p:nvPr/>
        </p:nvSpPr>
        <p:spPr>
          <a:xfrm>
            <a:off x="6998825" y="170450"/>
            <a:ext cx="426300" cy="46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45" name="Shape 345"/>
          <p:cNvGrpSpPr/>
          <p:nvPr/>
        </p:nvGrpSpPr>
        <p:grpSpPr>
          <a:xfrm>
            <a:off x="7103989" y="229498"/>
            <a:ext cx="215966" cy="342398"/>
            <a:chOff x="6718575" y="2318625"/>
            <a:chExt cx="256950" cy="407375"/>
          </a:xfrm>
        </p:grpSpPr>
        <p:sp>
          <p:nvSpPr>
            <p:cNvPr id="346" name="Shape 346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5736825" y="2121750"/>
            <a:ext cx="2058300" cy="11766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3658087" y="3053625"/>
            <a:ext cx="1646700" cy="1555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3F3F3"/>
                </a:solidFill>
              </a:rPr>
              <a:t>Flask Backend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 txBox="1"/>
          <p:nvPr>
            <p:ph type="title"/>
          </p:nvPr>
        </p:nvSpPr>
        <p:spPr>
          <a:xfrm>
            <a:off x="370482" y="445025"/>
            <a:ext cx="84600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Overview</a:t>
            </a:r>
          </a:p>
        </p:txBody>
      </p:sp>
      <p:sp>
        <p:nvSpPr>
          <p:cNvPr id="361" name="Shape 361"/>
          <p:cNvSpPr/>
          <p:nvPr/>
        </p:nvSpPr>
        <p:spPr>
          <a:xfrm>
            <a:off x="1501500" y="3883500"/>
            <a:ext cx="995400" cy="572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/>
              <a:t> </a:t>
            </a:r>
            <a:r>
              <a:rPr b="1" lang="en">
                <a:solidFill>
                  <a:srgbClr val="FFFFFF"/>
                </a:solidFill>
              </a:rPr>
              <a:t>AlexaPi</a:t>
            </a:r>
          </a:p>
        </p:txBody>
      </p:sp>
      <p:pic>
        <p:nvPicPr>
          <p:cNvPr descr="Stock vector of 'Talk or speak icons. Loud noise symbols. Human talking sign. Megaphone icon. Vector illustration'" id="362" name="Shape 362" title="Stock vector of 'Talk or speak icons. Loud noise symbols. Human talking sign. Megaphone icon. Vector illustration'"/>
          <p:cNvPicPr preferRelativeResize="0"/>
          <p:nvPr/>
        </p:nvPicPr>
        <p:blipFill rotWithShape="1">
          <a:blip r:embed="rId3">
            <a:alphaModFix/>
          </a:blip>
          <a:srcRect b="52932" l="0" r="46788" t="0"/>
          <a:stretch/>
        </p:blipFill>
        <p:spPr>
          <a:xfrm>
            <a:off x="366250" y="3686275"/>
            <a:ext cx="995375" cy="88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Shape 363"/>
          <p:cNvSpPr/>
          <p:nvPr/>
        </p:nvSpPr>
        <p:spPr>
          <a:xfrm flipH="1">
            <a:off x="1753970" y="1771105"/>
            <a:ext cx="126300" cy="2015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1341225" y="1101550"/>
            <a:ext cx="1231500" cy="572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 </a:t>
            </a:r>
            <a:r>
              <a:rPr b="1" lang="en">
                <a:solidFill>
                  <a:srgbClr val="F3F3F3"/>
                </a:solidFill>
              </a:rPr>
              <a:t>Alexa API</a:t>
            </a:r>
          </a:p>
        </p:txBody>
      </p:sp>
      <p:sp>
        <p:nvSpPr>
          <p:cNvPr id="365" name="Shape 365"/>
          <p:cNvSpPr/>
          <p:nvPr/>
        </p:nvSpPr>
        <p:spPr>
          <a:xfrm flipH="1" rot="10791854">
            <a:off x="1935909" y="1771170"/>
            <a:ext cx="126600" cy="2015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6" name="Shape 366"/>
          <p:cNvSpPr/>
          <p:nvPr/>
        </p:nvSpPr>
        <p:spPr>
          <a:xfrm flipH="1" rot="9264482">
            <a:off x="3791700" y="1724015"/>
            <a:ext cx="126400" cy="1518669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5617025" y="3945175"/>
            <a:ext cx="426300" cy="46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68" name="Shape 368"/>
          <p:cNvGrpSpPr/>
          <p:nvPr/>
        </p:nvGrpSpPr>
        <p:grpSpPr>
          <a:xfrm>
            <a:off x="5722189" y="3998648"/>
            <a:ext cx="215966" cy="342398"/>
            <a:chOff x="6718575" y="2318625"/>
            <a:chExt cx="256950" cy="407375"/>
          </a:xfrm>
        </p:grpSpPr>
        <p:sp>
          <p:nvSpPr>
            <p:cNvPr id="369" name="Shape 369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0" name="Shape 370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4" name="Shape 374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5" name="Shape 375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Shape 377"/>
          <p:cNvSpPr/>
          <p:nvPr/>
        </p:nvSpPr>
        <p:spPr>
          <a:xfrm>
            <a:off x="2927650" y="1071012"/>
            <a:ext cx="1050000" cy="572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 </a:t>
            </a:r>
            <a:r>
              <a:rPr b="1" lang="en">
                <a:solidFill>
                  <a:srgbClr val="F3F3F3"/>
                </a:solidFill>
              </a:rPr>
              <a:t>Amazon</a:t>
            </a:r>
            <a:r>
              <a:rPr lang="en">
                <a:solidFill>
                  <a:srgbClr val="F3F3F3"/>
                </a:solidFill>
              </a:rPr>
              <a:t> </a:t>
            </a:r>
          </a:p>
        </p:txBody>
      </p:sp>
      <p:sp>
        <p:nvSpPr>
          <p:cNvPr id="378" name="Shape 378"/>
          <p:cNvSpPr/>
          <p:nvPr/>
        </p:nvSpPr>
        <p:spPr>
          <a:xfrm flipH="1" rot="1835393">
            <a:off x="2702946" y="1620773"/>
            <a:ext cx="126157" cy="2332203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9" name="Shape 379"/>
          <p:cNvSpPr/>
          <p:nvPr/>
        </p:nvSpPr>
        <p:spPr>
          <a:xfrm>
            <a:off x="5829825" y="902625"/>
            <a:ext cx="2058300" cy="4605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Celery Master Worker</a:t>
            </a:r>
          </a:p>
        </p:txBody>
      </p:sp>
      <p:sp>
        <p:nvSpPr>
          <p:cNvPr id="380" name="Shape 380"/>
          <p:cNvSpPr/>
          <p:nvPr/>
        </p:nvSpPr>
        <p:spPr>
          <a:xfrm flipH="1" rot="1279260">
            <a:off x="4523730" y="2158111"/>
            <a:ext cx="126240" cy="1037725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FBDC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1" name="Shape 3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423" y="2566898"/>
            <a:ext cx="286300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1373" y="2848848"/>
            <a:ext cx="286300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5223" y="2624598"/>
            <a:ext cx="286300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3023" y="2910898"/>
            <a:ext cx="286300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1123" y="2501348"/>
            <a:ext cx="286300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3023" y="2562973"/>
            <a:ext cx="286300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8323" y="2958548"/>
            <a:ext cx="286300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9323" y="2338298"/>
            <a:ext cx="286300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1523" y="2910898"/>
            <a:ext cx="286300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66873" y="2910898"/>
            <a:ext cx="286300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Shape 3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673" y="2927748"/>
            <a:ext cx="286300" cy="2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Shape 3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9836" y="2624598"/>
            <a:ext cx="286300" cy="2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/>
          <p:nvPr/>
        </p:nvSpPr>
        <p:spPr>
          <a:xfrm flipH="1" rot="-9603796">
            <a:off x="6281793" y="1612790"/>
            <a:ext cx="126692" cy="884928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FBDC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/>
          <p:nvPr/>
        </p:nvSpPr>
        <p:spPr>
          <a:xfrm flipH="1" rot="10791873">
            <a:off x="6674925" y="1674392"/>
            <a:ext cx="126900" cy="9024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FBDC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/>
        </p:nvSpPr>
        <p:spPr>
          <a:xfrm flipH="1" rot="9606565">
            <a:off x="7069163" y="1604013"/>
            <a:ext cx="126974" cy="902461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FBDC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/>
        </p:nvSpPr>
        <p:spPr>
          <a:xfrm>
            <a:off x="7496025" y="3945175"/>
            <a:ext cx="426300" cy="46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/>
          <p:nvPr/>
        </p:nvSpPr>
        <p:spPr>
          <a:xfrm>
            <a:off x="6852162" y="3945175"/>
            <a:ext cx="426300" cy="46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8" name="Shape 398"/>
          <p:cNvSpPr/>
          <p:nvPr/>
        </p:nvSpPr>
        <p:spPr>
          <a:xfrm>
            <a:off x="6208300" y="3945175"/>
            <a:ext cx="426300" cy="46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99" name="Shape 399"/>
          <p:cNvGrpSpPr/>
          <p:nvPr/>
        </p:nvGrpSpPr>
        <p:grpSpPr>
          <a:xfrm>
            <a:off x="6313464" y="3998648"/>
            <a:ext cx="215966" cy="342398"/>
            <a:chOff x="6718575" y="2318625"/>
            <a:chExt cx="256950" cy="407375"/>
          </a:xfrm>
        </p:grpSpPr>
        <p:sp>
          <p:nvSpPr>
            <p:cNvPr id="400" name="Shape 400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3" name="Shape 403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4" name="Shape 404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8" name="Shape 408"/>
          <p:cNvGrpSpPr/>
          <p:nvPr/>
        </p:nvGrpSpPr>
        <p:grpSpPr>
          <a:xfrm>
            <a:off x="6957327" y="3998648"/>
            <a:ext cx="215966" cy="342398"/>
            <a:chOff x="6718575" y="2318625"/>
            <a:chExt cx="256950" cy="407375"/>
          </a:xfrm>
        </p:grpSpPr>
        <p:sp>
          <p:nvSpPr>
            <p:cNvPr id="409" name="Shape 409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0" name="Shape 410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2" name="Shape 412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3" name="Shape 413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7" name="Shape 417"/>
          <p:cNvGrpSpPr/>
          <p:nvPr/>
        </p:nvGrpSpPr>
        <p:grpSpPr>
          <a:xfrm>
            <a:off x="7601214" y="4004223"/>
            <a:ext cx="215966" cy="342398"/>
            <a:chOff x="6718575" y="2318625"/>
            <a:chExt cx="256950" cy="407375"/>
          </a:xfrm>
        </p:grpSpPr>
        <p:sp>
          <p:nvSpPr>
            <p:cNvPr id="418" name="Shape 418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26" name="Shape 426"/>
          <p:cNvCxnSpPr>
            <a:stCxn id="392" idx="2"/>
            <a:endCxn id="367" idx="0"/>
          </p:cNvCxnSpPr>
          <p:nvPr/>
        </p:nvCxnSpPr>
        <p:spPr>
          <a:xfrm rot="5400000">
            <a:off x="5384386" y="3356699"/>
            <a:ext cx="1034400" cy="1428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7" name="Shape 427"/>
          <p:cNvCxnSpPr>
            <a:stCxn id="391" idx="2"/>
            <a:endCxn id="398" idx="1"/>
          </p:cNvCxnSpPr>
          <p:nvPr/>
        </p:nvCxnSpPr>
        <p:spPr>
          <a:xfrm rot="5400000">
            <a:off x="5931524" y="3553349"/>
            <a:ext cx="798600" cy="120000"/>
          </a:xfrm>
          <a:prstGeom prst="curvedConnector3">
            <a:avLst>
              <a:gd fmla="val 45775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8" name="Shape 428"/>
          <p:cNvCxnSpPr>
            <a:stCxn id="387" idx="2"/>
            <a:endCxn id="397" idx="0"/>
          </p:cNvCxnSpPr>
          <p:nvPr/>
        </p:nvCxnSpPr>
        <p:spPr>
          <a:xfrm flipH="1" rot="-5400000">
            <a:off x="6498274" y="3378049"/>
            <a:ext cx="700200" cy="433800"/>
          </a:xfrm>
          <a:prstGeom prst="curvedConnector3">
            <a:avLst>
              <a:gd fmla="val 50009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9" name="Shape 429"/>
          <p:cNvCxnSpPr>
            <a:stCxn id="386" idx="2"/>
            <a:endCxn id="396" idx="0"/>
          </p:cNvCxnSpPr>
          <p:nvPr/>
        </p:nvCxnSpPr>
        <p:spPr>
          <a:xfrm flipH="1" rot="-5400000">
            <a:off x="6904724" y="3140724"/>
            <a:ext cx="1095900" cy="513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30" name="Shape 430"/>
          <p:cNvSpPr/>
          <p:nvPr/>
        </p:nvSpPr>
        <p:spPr>
          <a:xfrm flipH="1" rot="-1553761">
            <a:off x="3676952" y="2085684"/>
            <a:ext cx="126391" cy="112008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FBDC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1" name="Shape 431"/>
          <p:cNvSpPr/>
          <p:nvPr/>
        </p:nvSpPr>
        <p:spPr>
          <a:xfrm flipH="1" rot="-9016319">
            <a:off x="2822314" y="1994230"/>
            <a:ext cx="126441" cy="1885191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FBDC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2" name="Shape 4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1737" y="1510925"/>
            <a:ext cx="771000" cy="65083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Shape 433"/>
          <p:cNvSpPr/>
          <p:nvPr/>
        </p:nvSpPr>
        <p:spPr>
          <a:xfrm flipH="1" rot="3017937">
            <a:off x="5385632" y="997719"/>
            <a:ext cx="126334" cy="78036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BFBDC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34" name="Shape 434"/>
          <p:cNvPicPr preferRelativeResize="0"/>
          <p:nvPr/>
        </p:nvPicPr>
        <p:blipFill rotWithShape="1">
          <a:blip r:embed="rId6">
            <a:alphaModFix/>
          </a:blip>
          <a:srcRect b="0" l="41110" r="0" t="0"/>
          <a:stretch/>
        </p:blipFill>
        <p:spPr>
          <a:xfrm>
            <a:off x="2708073" y="3857587"/>
            <a:ext cx="354925" cy="6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Shape 435"/>
          <p:cNvSpPr txBox="1"/>
          <p:nvPr/>
        </p:nvSpPr>
        <p:spPr>
          <a:xfrm>
            <a:off x="7425125" y="220250"/>
            <a:ext cx="1601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TEAM </a:t>
            </a: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LUMOS</a:t>
            </a:r>
          </a:p>
        </p:txBody>
      </p:sp>
      <p:sp>
        <p:nvSpPr>
          <p:cNvPr id="436" name="Shape 436"/>
          <p:cNvSpPr/>
          <p:nvPr/>
        </p:nvSpPr>
        <p:spPr>
          <a:xfrm>
            <a:off x="6998825" y="170450"/>
            <a:ext cx="426300" cy="46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37" name="Shape 437"/>
          <p:cNvGrpSpPr/>
          <p:nvPr/>
        </p:nvGrpSpPr>
        <p:grpSpPr>
          <a:xfrm>
            <a:off x="7103989" y="229498"/>
            <a:ext cx="215966" cy="342398"/>
            <a:chOff x="6718575" y="2318625"/>
            <a:chExt cx="256950" cy="407375"/>
          </a:xfrm>
        </p:grpSpPr>
        <p:sp>
          <p:nvSpPr>
            <p:cNvPr id="438" name="Shape 438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45" name="Shape 445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/>
          <p:nvPr>
            <p:ph type="title"/>
          </p:nvPr>
        </p:nvSpPr>
        <p:spPr>
          <a:xfrm>
            <a:off x="370625" y="687000"/>
            <a:ext cx="3588600" cy="176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AlexaPi Demo</a:t>
            </a:r>
          </a:p>
        </p:txBody>
      </p:sp>
      <p:sp>
        <p:nvSpPr>
          <p:cNvPr id="451" name="Shape 451"/>
          <p:cNvSpPr txBox="1"/>
          <p:nvPr>
            <p:ph idx="1" type="subTitle"/>
          </p:nvPr>
        </p:nvSpPr>
        <p:spPr>
          <a:xfrm>
            <a:off x="370625" y="2221200"/>
            <a:ext cx="3082500" cy="57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Automated mode 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4868875" y="4372662"/>
            <a:ext cx="15486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53" name="Shape 453"/>
          <p:cNvSpPr txBox="1"/>
          <p:nvPr/>
        </p:nvSpPr>
        <p:spPr>
          <a:xfrm>
            <a:off x="370625" y="2944503"/>
            <a:ext cx="30825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Automated mode mocks the light outside which means sunrise and sunsets</a:t>
            </a:r>
          </a:p>
        </p:txBody>
      </p:sp>
      <p:sp>
        <p:nvSpPr>
          <p:cNvPr id="454" name="Shape 454"/>
          <p:cNvSpPr txBox="1"/>
          <p:nvPr/>
        </p:nvSpPr>
        <p:spPr>
          <a:xfrm>
            <a:off x="7425125" y="220250"/>
            <a:ext cx="16014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5E85B9"/>
                </a:solidFill>
                <a:latin typeface="Arial Black"/>
                <a:ea typeface="Arial Black"/>
                <a:cs typeface="Arial Black"/>
                <a:sym typeface="Arial Black"/>
              </a:rPr>
              <a:t>TEAM </a:t>
            </a:r>
            <a:r>
              <a:rPr lang="en">
                <a:latin typeface="Arial Black"/>
                <a:ea typeface="Arial Black"/>
                <a:cs typeface="Arial Black"/>
                <a:sym typeface="Arial Black"/>
              </a:rPr>
              <a:t>LUMOS</a:t>
            </a:r>
          </a:p>
        </p:txBody>
      </p:sp>
      <p:sp>
        <p:nvSpPr>
          <p:cNvPr id="455" name="Shape 455"/>
          <p:cNvSpPr/>
          <p:nvPr/>
        </p:nvSpPr>
        <p:spPr>
          <a:xfrm>
            <a:off x="6998825" y="170450"/>
            <a:ext cx="426300" cy="4605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56" name="Shape 456"/>
          <p:cNvGrpSpPr/>
          <p:nvPr/>
        </p:nvGrpSpPr>
        <p:grpSpPr>
          <a:xfrm>
            <a:off x="7103989" y="229498"/>
            <a:ext cx="215966" cy="342398"/>
            <a:chOff x="6718575" y="2318625"/>
            <a:chExt cx="256950" cy="407375"/>
          </a:xfrm>
        </p:grpSpPr>
        <p:sp>
          <p:nvSpPr>
            <p:cNvPr id="457" name="Shape 457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2" name="Shape 462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3" name="Shape 463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9525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65" name="Shape 465" title="Light (1).mp4"/>
          <p:cNvSpPr/>
          <p:nvPr/>
        </p:nvSpPr>
        <p:spPr>
          <a:xfrm>
            <a:off x="4488175" y="1085900"/>
            <a:ext cx="4145275" cy="31089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